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007" r:id="rId5"/>
    <p:sldId id="2134806550" r:id="rId6"/>
    <p:sldId id="2134806560" r:id="rId7"/>
    <p:sldId id="2134806555" r:id="rId8"/>
    <p:sldId id="2134806553" r:id="rId9"/>
    <p:sldId id="2134806554" r:id="rId10"/>
  </p:sldIdLst>
  <p:sldSz cx="12192000" cy="6858000"/>
  <p:notesSz cx="6797675" cy="9926638"/>
  <p:custDataLst>
    <p:tags r:id="rId1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19B577D-D0C4-4B87-A1D2-83AD9F423015}">
          <p14:sldIdLst>
            <p14:sldId id="4007"/>
            <p14:sldId id="2134806550"/>
            <p14:sldId id="2134806560"/>
            <p14:sldId id="2134806555"/>
            <p14:sldId id="2134806553"/>
            <p14:sldId id="21348065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7B2711-7E09-1AE8-EABE-15AE90B55932}" name="Sofia Eng" initials="SE" userId="S::sofia.eng@NODESmarket.com::4d6632a5-35fc-4f9d-b68e-4cfa5b8e3b2f" providerId="AD"/>
  <p188:author id="{2F557672-B33F-5715-D044-01C3C26C5301}" name="Magnus Westman Larsson" initials="MWL" userId="S::magnus.b.larsson@ellevio.se::7bb3e792-4006-499e-a28a-2d77388726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nus Westman Larsson" initials="MWL" lastIdx="2" clrIdx="0">
    <p:extLst>
      <p:ext uri="{19B8F6BF-5375-455C-9EA6-DF929625EA0E}">
        <p15:presenceInfo xmlns:p15="http://schemas.microsoft.com/office/powerpoint/2012/main" userId="S::magnus.b.larsson@ellevio.se::7bb3e792-4006-499e-a28a-2d7738872662" providerId="AD"/>
      </p:ext>
    </p:extLst>
  </p:cmAuthor>
  <p:cmAuthor id="2" name="Andersson Staffan (DS-KEC)" initials="AS(" lastIdx="5" clrIdx="1">
    <p:extLst>
      <p:ext uri="{19B8F6BF-5375-455C-9EA6-DF929625EA0E}">
        <p15:presenceInfo xmlns:p15="http://schemas.microsoft.com/office/powerpoint/2012/main" userId="S::bdo06@eur.corp.vattenfall.com::2a65c8d5-0dbb-42c9-8a67-4e609d109f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5C"/>
    <a:srgbClr val="FF8BC5"/>
    <a:srgbClr val="FFD5F4"/>
    <a:srgbClr val="FFB7EC"/>
    <a:srgbClr val="FFFFFF"/>
    <a:srgbClr val="E7E6E6"/>
    <a:srgbClr val="CDCDCD"/>
    <a:srgbClr val="9AD6A0"/>
    <a:srgbClr val="A8DCAD"/>
    <a:srgbClr val="8FD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09CE-0E85-4F30-B839-9B748467EAA3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C3FFC-6051-42E4-ABBA-F69D489B63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59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Svk</a:t>
            </a:r>
            <a:r>
              <a:rPr lang="sv-SE" dirty="0"/>
              <a:t> – agenda + intro</a:t>
            </a:r>
            <a:r>
              <a:rPr lang="sv-SE" baseline="0" dirty="0"/>
              <a:t> (bild 1-3, 4)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VF – affärsmodeller (bild 5-12)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Svk</a:t>
            </a:r>
            <a:r>
              <a:rPr lang="sv-SE" baseline="0" dirty="0"/>
              <a:t> – </a:t>
            </a:r>
            <a:r>
              <a:rPr lang="sv-SE" baseline="0" dirty="0" err="1"/>
              <a:t>mFRR</a:t>
            </a:r>
            <a:r>
              <a:rPr lang="sv-SE" baseline="0" dirty="0"/>
              <a:t> (bild 13-14)</a:t>
            </a:r>
          </a:p>
          <a:p>
            <a:r>
              <a:rPr lang="sv-SE" dirty="0" err="1"/>
              <a:t>Ellevio</a:t>
            </a:r>
            <a:r>
              <a:rPr lang="sv-SE" baseline="0" dirty="0"/>
              <a:t>  - hur man gör + nästa steg (bild 15-21)</a:t>
            </a:r>
          </a:p>
          <a:p>
            <a:r>
              <a:rPr lang="sv-SE" baseline="0" dirty="0"/>
              <a:t>NODES – genomgång (bild 22-25)</a:t>
            </a:r>
          </a:p>
          <a:p>
            <a:r>
              <a:rPr lang="sv-SE" baseline="0" dirty="0" err="1"/>
              <a:t>Svk</a:t>
            </a:r>
            <a:r>
              <a:rPr lang="sv-SE" baseline="0" dirty="0"/>
              <a:t> – avslutning (bild 26)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55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4A2AF-B71A-406D-AC29-F1F3F2DC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E26801-6179-46D3-BBAB-7AA80CD70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65F6B2-97AA-45C0-93B7-D75B00E6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075F79-212A-4412-A217-F848A19B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CF2DF9-199E-43E5-A715-067725A0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86340-AF23-402E-9B12-71DB6C97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33AAF0-812F-4293-9EBD-2CA2964DE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B0FD09-3344-4446-B9C9-C2AD62F8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F162B7-A7E0-4E48-8950-E22D8F6A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EF2F9-4907-4661-B470-2D35CECA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44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D977C1A-E91E-4DC1-859B-296C08B4A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81B554-84FB-44E6-98EC-BEC6F47B6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5ED5D4-4F08-407A-8006-13A8F77E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BA71CE-1C00-4F41-9872-D742AC46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7AFD05-A137-493D-B16D-525A4FE2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23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93069-47CE-4A3B-9FBB-539F98DA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7BCBA5-4935-4962-9C10-BBD7488B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339D5-4F67-497A-8889-ED5179DE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FB6D42-2E1C-42D0-A33C-36FB154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FD35AD-1BEE-488E-BA02-64B97407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27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41DE9-8B8B-403C-BD74-5DD0420D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5413F7-B692-4C79-A4C3-1453FFD1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A18470-5D36-4F23-AF30-FF741106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DB9AB1-4858-44C2-8023-27430D16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643E29-61D0-4D6F-910B-5792C3E1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6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E438C-1EFE-43CF-8B85-3736FD75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A66E63-19A7-4CF8-887D-E4CD25B59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B99EF4-74CE-45B0-B179-8D1F4610A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8E36CE-A1DD-4F2F-9B92-CC426372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5AA5A1-622F-4CCB-8386-498B42F6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C9F820-7FA5-4BB0-9B09-A073A252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90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B8246-6E65-426E-97D9-702C18C0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D5869D-D67A-45C8-8EDE-1D8D3EC7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6B41D7-08A3-4260-ACA1-35CAB2E3E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433A516-B643-4704-BCBA-C38877D64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71C760-0EC8-4C51-BC8E-E680D100F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948A1F-5EF7-4F69-BC6F-C9215B86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24DCCF2-FC7A-45BB-AA4D-3E0F4131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AE2C38-CA17-44AD-8FD7-F863EB4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35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4444E-A66B-4760-A796-7EF75143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658B1B6-0DD5-48F4-B5CC-D276368F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ACB2F0-6784-4DC4-91E4-D70F6ACE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F93938-7020-4125-A41D-38A0407C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2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BC45CB5-A554-44DB-BB95-8C667D86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56CB97-9D0A-47F8-86EE-9B01778C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2A2C1C-96E1-4507-9911-CBF991E6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05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68977-E302-41F0-B43E-D16156A6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73EB6-1EF2-4130-94BC-DB8D8300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BA437D-0380-4313-B8DC-045236D28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AADF48-3B68-49F3-A04A-BE451810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B89ACA-EB9B-4892-B516-D93E5A11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6BC52B-596E-415D-B785-E43EA39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67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4AB2D5-7C4C-48FA-86B8-2DAECFB4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03B7D43-DA98-43AD-AA9D-D2F888F58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905FC3-2F7A-48F9-BA85-81E08DC4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434078-202F-4E14-BBD7-DC053722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799282-2368-4326-9DAF-B31114F7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19FBBAF-C174-4B69-A291-B5D3683B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8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161781B-80E0-4F5C-B485-E8CF8376D3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03149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think-cell Slide" r:id="rId15" imgW="622" imgH="623" progId="TCLayout.ActiveDocument.1">
                  <p:embed/>
                </p:oleObj>
              </mc:Choice>
              <mc:Fallback>
                <p:oleObj name="think-cell Slide" r:id="rId15" imgW="622" imgH="62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161781B-80E0-4F5C-B485-E8CF8376D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EC0098-74B2-4C51-9FBF-50F2DA7E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7F95-DBC7-4E4D-B625-CFF71960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94C73-75EB-4117-8E0C-6C9A327F9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3BA8-2236-4F84-97AB-90739B0E29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C21936-2FE8-4BDF-9F3D-2C3DA3B1E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2B61C7-6994-4484-8ADD-DC2E9D56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-1360946790,&quot;Placement&quot;:&quot;Footer&quot;,&quot;Top&quot;:525.346863,&quot;Left&quot;:0.0,&quot;SlideWidth&quot;:960,&quot;SlideHeight&quot;:540}">
            <a:extLst>
              <a:ext uri="{FF2B5EF4-FFF2-40B4-BE49-F238E27FC236}">
                <a16:creationId xmlns:a16="http://schemas.microsoft.com/office/drawing/2014/main" id="{779909BF-4449-4DB5-9194-3593ACC6EE7D}"/>
              </a:ext>
            </a:extLst>
          </p:cNvPr>
          <p:cNvSpPr txBox="1"/>
          <p:nvPr userDrawn="1"/>
        </p:nvSpPr>
        <p:spPr>
          <a:xfrm>
            <a:off x="0" y="6671905"/>
            <a:ext cx="1113468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</a:rPr>
              <a:t>Confidentiality: C1 - Public</a:t>
            </a:r>
          </a:p>
        </p:txBody>
      </p:sp>
    </p:spTree>
    <p:extLst>
      <p:ext uri="{BB962C8B-B14F-4D97-AF65-F5344CB8AC3E}">
        <p14:creationId xmlns:p14="http://schemas.microsoft.com/office/powerpoint/2010/main" val="13232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660B0B6-5631-43A3-B96B-4C0154CD7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660B0B6-5631-43A3-B96B-4C0154CD7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F040FECA-F9A9-4DB2-99C9-36CE5228FB33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1"/>
          <a:stretch/>
        </p:blipFill>
        <p:spPr>
          <a:xfrm>
            <a:off x="720436" y="600292"/>
            <a:ext cx="10751127" cy="4517973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9B01B16-BA5E-4E6D-9971-FF3AE0147B08}"/>
              </a:ext>
            </a:extLst>
          </p:cNvPr>
          <p:cNvSpPr txBox="1"/>
          <p:nvPr/>
        </p:nvSpPr>
        <p:spPr>
          <a:xfrm>
            <a:off x="6020332" y="5567906"/>
            <a:ext cx="2269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Vattenfall Eldistribution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480C986-04ED-452A-8EC2-1993D6781096}"/>
              </a:ext>
            </a:extLst>
          </p:cNvPr>
          <p:cNvSpPr txBox="1"/>
          <p:nvPr/>
        </p:nvSpPr>
        <p:spPr>
          <a:xfrm>
            <a:off x="3909328" y="3814354"/>
            <a:ext cx="4380411" cy="53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introduktion</a:t>
            </a:r>
            <a:r>
              <a:rPr lang="en-US" sz="2800" dirty="0">
                <a:solidFill>
                  <a:schemeClr val="bg1"/>
                </a:solidFill>
              </a:rPr>
              <a:t> till sthlmflex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480C986-04ED-452A-8EC2-1993D6781096}"/>
              </a:ext>
            </a:extLst>
          </p:cNvPr>
          <p:cNvSpPr txBox="1"/>
          <p:nvPr/>
        </p:nvSpPr>
        <p:spPr>
          <a:xfrm>
            <a:off x="3909328" y="1112718"/>
            <a:ext cx="4380411" cy="53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Dialogmöte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2023-01-25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144" name="Picture 24" descr="File:EON Logo.svg - Wikimedia Commons"/>
          <p:cNvPicPr>
            <a:picLocks noChangeAspect="1" noChangeArrowheads="1"/>
          </p:cNvPicPr>
          <p:nvPr/>
        </p:nvPicPr>
        <p:blipFill>
          <a:blip r:embed="rId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02" y="5135166"/>
            <a:ext cx="1672380" cy="4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tshållare för innehåll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4" b="3943"/>
          <a:stretch/>
        </p:blipFill>
        <p:spPr>
          <a:xfrm>
            <a:off x="-99355" y="4991309"/>
            <a:ext cx="9375569" cy="7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625149" cy="879596"/>
          </a:xfrm>
        </p:spPr>
        <p:txBody>
          <a:bodyPr vert="horz">
            <a:normAutofit/>
          </a:bodyPr>
          <a:lstStyle/>
          <a:p>
            <a:r>
              <a:rPr lang="sv-SE" sz="3600" dirty="0"/>
              <a:t>Välkomna!</a:t>
            </a:r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6" y="2992717"/>
            <a:ext cx="1486176" cy="438422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07" y="2992717"/>
            <a:ext cx="2577157" cy="397647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14" y="3021752"/>
            <a:ext cx="1985818" cy="407248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361428" y="3647843"/>
            <a:ext cx="179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Monika </a:t>
            </a:r>
            <a:r>
              <a:rPr lang="sv-SE" dirty="0" err="1"/>
              <a:t>Topel</a:t>
            </a:r>
            <a:endParaRPr lang="sv-SE" dirty="0"/>
          </a:p>
        </p:txBody>
      </p:sp>
      <p:sp>
        <p:nvSpPr>
          <p:cNvPr id="38" name="textruta 37"/>
          <p:cNvSpPr txBox="1"/>
          <p:nvPr/>
        </p:nvSpPr>
        <p:spPr>
          <a:xfrm>
            <a:off x="2308303" y="3678612"/>
            <a:ext cx="19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Magnus Larsson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4562633" y="3678612"/>
            <a:ext cx="257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Yvonne </a:t>
            </a:r>
            <a:r>
              <a:rPr lang="sv-SE" dirty="0" err="1"/>
              <a:t>Ruwaida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8A0917A-B789-43A3-AAB1-FFC7C467B238}"/>
              </a:ext>
            </a:extLst>
          </p:cNvPr>
          <p:cNvSpPr txBox="1"/>
          <p:nvPr/>
        </p:nvSpPr>
        <p:spPr>
          <a:xfrm>
            <a:off x="5518446" y="3356569"/>
            <a:ext cx="2269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Vattenfall Eldistribution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9182823" y="367861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Sofia Eng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6081FC-73BA-4759-95F8-5C1885EEE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6695" y="2938405"/>
            <a:ext cx="2095500" cy="638175"/>
          </a:xfrm>
          <a:prstGeom prst="rect">
            <a:avLst/>
          </a:prstGeom>
        </p:spPr>
      </p:pic>
      <p:pic>
        <p:nvPicPr>
          <p:cNvPr id="6168" name="Picture 24" descr="File:EON Logo.svg - Wikimedia Commons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04" y="3006718"/>
            <a:ext cx="1449119" cy="4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ruta 19"/>
          <p:cNvSpPr txBox="1"/>
          <p:nvPr/>
        </p:nvSpPr>
        <p:spPr>
          <a:xfrm>
            <a:off x="7372566" y="367861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Håkan Borgstrand</a:t>
            </a:r>
          </a:p>
        </p:txBody>
      </p:sp>
    </p:spTree>
    <p:extLst>
      <p:ext uri="{BB962C8B-B14F-4D97-AF65-F5344CB8AC3E}">
        <p14:creationId xmlns:p14="http://schemas.microsoft.com/office/powerpoint/2010/main" val="73734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40044" cy="879596"/>
          </a:xfrm>
        </p:spPr>
        <p:txBody>
          <a:bodyPr vert="horz">
            <a:noAutofit/>
          </a:bodyPr>
          <a:lstStyle/>
          <a:p>
            <a:r>
              <a:rPr lang="sv-SE" sz="3200" dirty="0"/>
              <a:t>D</a:t>
            </a:r>
            <a:r>
              <a:rPr lang="sv-SE" sz="3200" dirty="0" smtClean="0"/>
              <a:t>ialogmöte</a:t>
            </a:r>
            <a:r>
              <a:rPr lang="sv-SE" sz="2400" dirty="0"/>
              <a:t>: </a:t>
            </a:r>
            <a:r>
              <a:rPr lang="sv-SE" sz="3200" dirty="0"/>
              <a:t>informera och diskutera avrop, tillgänglighetsavrop och marknadsläget under nuvarande säsongen </a:t>
            </a:r>
            <a:endParaRPr lang="sv-SE" sz="24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193467" y="1540617"/>
            <a:ext cx="1026988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b="1" dirty="0"/>
              <a:t>Agenda </a:t>
            </a:r>
          </a:p>
          <a:p>
            <a:pPr lvl="0"/>
            <a:r>
              <a:rPr lang="sv-SE" sz="2200" dirty="0" smtClean="0"/>
              <a:t>Marknadsstatistik </a:t>
            </a:r>
            <a:r>
              <a:rPr lang="sv-SE" sz="2200" dirty="0"/>
              <a:t>och avrop (volymer, garantivolymen och priser)                              </a:t>
            </a:r>
            <a:r>
              <a:rPr lang="sv-SE" sz="2200" i="1" dirty="0"/>
              <a:t>Yvonne</a:t>
            </a:r>
            <a:endParaRPr lang="sv-SE" sz="2200" dirty="0"/>
          </a:p>
          <a:p>
            <a:r>
              <a:rPr lang="sv-SE" sz="2200" dirty="0"/>
              <a:t>Testavrop och </a:t>
            </a:r>
            <a:r>
              <a:rPr lang="sv-SE" sz="2200" dirty="0" err="1"/>
              <a:t>baseline</a:t>
            </a:r>
            <a:r>
              <a:rPr lang="sv-SE" sz="2200" dirty="0"/>
              <a:t> (hur fungerar ert arbete med </a:t>
            </a:r>
            <a:r>
              <a:rPr lang="sv-SE" sz="2200" dirty="0" err="1"/>
              <a:t>baseline</a:t>
            </a:r>
            <a:r>
              <a:rPr lang="sv-SE" sz="2200" dirty="0"/>
              <a:t>)                                  </a:t>
            </a:r>
            <a:r>
              <a:rPr lang="sv-SE" sz="2200" i="1" dirty="0"/>
              <a:t>Magnus </a:t>
            </a:r>
          </a:p>
          <a:p>
            <a:r>
              <a:rPr lang="sv-SE" sz="2200" dirty="0"/>
              <a:t>Energikrisen, elpriserna och marknaden. </a:t>
            </a:r>
          </a:p>
          <a:p>
            <a:pPr lvl="1"/>
            <a:r>
              <a:rPr lang="sv-SE" sz="1900" dirty="0"/>
              <a:t>Hur elnätsbolagen  i </a:t>
            </a:r>
            <a:r>
              <a:rPr lang="sv-SE" sz="1900" dirty="0" err="1"/>
              <a:t>sthlmflex</a:t>
            </a:r>
            <a:r>
              <a:rPr lang="sv-SE" sz="1900" dirty="0"/>
              <a:t> påverkas av energikrisen och </a:t>
            </a:r>
            <a:r>
              <a:rPr lang="sv-SE" sz="1900" dirty="0" smtClean="0"/>
              <a:t>elpriserna         </a:t>
            </a:r>
            <a:r>
              <a:rPr lang="sv-SE" sz="1900" dirty="0"/>
              <a:t>          </a:t>
            </a:r>
            <a:r>
              <a:rPr lang="sv-SE" sz="1900" i="1" dirty="0"/>
              <a:t>Alla elnätsbolag</a:t>
            </a:r>
            <a:endParaRPr lang="sv-SE" sz="1900" dirty="0"/>
          </a:p>
          <a:p>
            <a:pPr lvl="1"/>
            <a:r>
              <a:rPr lang="sv-SE" sz="1900" dirty="0"/>
              <a:t>Hur påverkar energikrisen och  elpriserna </a:t>
            </a:r>
            <a:r>
              <a:rPr lang="sv-SE" sz="1900" dirty="0" err="1"/>
              <a:t>flexleverantörerna</a:t>
            </a:r>
            <a:r>
              <a:rPr lang="sv-SE" sz="1900" dirty="0"/>
              <a:t>?                           </a:t>
            </a:r>
            <a:r>
              <a:rPr lang="sv-SE" sz="1700" b="1" dirty="0"/>
              <a:t>Vi vill höra er erfarenhet!</a:t>
            </a:r>
          </a:p>
          <a:p>
            <a:pPr lvl="0"/>
            <a:r>
              <a:rPr lang="sv-SE" sz="2200" dirty="0"/>
              <a:t>Publicering av priser på NODES hemsida                                                                            </a:t>
            </a:r>
            <a:r>
              <a:rPr lang="sv-SE" sz="2200" i="1" dirty="0"/>
              <a:t>Sofia</a:t>
            </a:r>
            <a:r>
              <a:rPr lang="sv-SE" sz="2200" dirty="0"/>
              <a:t>      </a:t>
            </a:r>
          </a:p>
          <a:p>
            <a:pPr lvl="0"/>
            <a:r>
              <a:rPr lang="sv-SE" sz="2200" dirty="0"/>
              <a:t>Kommande möten (Öppet möte)                                                                                       </a:t>
            </a:r>
            <a:r>
              <a:rPr lang="sv-SE" sz="2200" i="1" dirty="0"/>
              <a:t>Monika</a:t>
            </a:r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 lvl="1"/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1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76EAE85-3B6A-4807-8EDA-95547C0E3E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76EAE85-3B6A-4807-8EDA-95547C0E3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ktangel: rundade hörn 53">
            <a:extLst>
              <a:ext uri="{FF2B5EF4-FFF2-40B4-BE49-F238E27FC236}">
                <a16:creationId xmlns:a16="http://schemas.microsoft.com/office/drawing/2014/main" id="{FB8C49C8-9F4A-4146-8130-FD4CC7F81AF7}"/>
              </a:ext>
            </a:extLst>
          </p:cNvPr>
          <p:cNvSpPr/>
          <p:nvPr/>
        </p:nvSpPr>
        <p:spPr>
          <a:xfrm>
            <a:off x="396404" y="1619978"/>
            <a:ext cx="4761042" cy="2554473"/>
          </a:xfrm>
          <a:prstGeom prst="round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902AE32A-523D-48C3-B5C5-289266FB9E1D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949AE93-EBD5-4556-8E9B-309347EB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38" y="365126"/>
            <a:ext cx="9465302" cy="763642"/>
          </a:xfrm>
        </p:spPr>
        <p:txBody>
          <a:bodyPr vert="horz">
            <a:normAutofit fontScale="90000"/>
          </a:bodyPr>
          <a:lstStyle/>
          <a:p>
            <a:r>
              <a:rPr lang="sv-SE" sz="4000" dirty="0"/>
              <a:t>Marknadsstatistik December: </a:t>
            </a:r>
            <a:r>
              <a:rPr lang="sv-SE" sz="4000" b="1" dirty="0" err="1"/>
              <a:t>ShortFlex</a:t>
            </a:r>
            <a:r>
              <a:rPr lang="sv-SE" sz="4000" b="1" dirty="0"/>
              <a:t> </a:t>
            </a:r>
            <a:r>
              <a:rPr lang="sv-SE" sz="4000" b="1" dirty="0" err="1"/>
              <a:t>Availability</a:t>
            </a:r>
            <a:endParaRPr lang="sv-SE" sz="4000" b="1" dirty="0"/>
          </a:p>
        </p:txBody>
      </p:sp>
      <p:pic>
        <p:nvPicPr>
          <p:cNvPr id="87" name="Platshållare för innehåll 3">
            <a:extLst>
              <a:ext uri="{FF2B5EF4-FFF2-40B4-BE49-F238E27FC236}">
                <a16:creationId xmlns:a16="http://schemas.microsoft.com/office/drawing/2014/main" id="{25DB210A-B1FC-40F3-9E55-2E29E14AFE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4F4FE20C-60A0-494C-86E3-6FA23321EB40}"/>
              </a:ext>
            </a:extLst>
          </p:cNvPr>
          <p:cNvSpPr/>
          <p:nvPr/>
        </p:nvSpPr>
        <p:spPr>
          <a:xfrm>
            <a:off x="5425671" y="1605606"/>
            <a:ext cx="4761042" cy="2568845"/>
          </a:xfrm>
          <a:prstGeom prst="round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C53283D9-8600-4BB2-942C-E90DB98E640C}"/>
              </a:ext>
            </a:extLst>
          </p:cNvPr>
          <p:cNvSpPr txBox="1">
            <a:spLocks/>
          </p:cNvSpPr>
          <p:nvPr/>
        </p:nvSpPr>
        <p:spPr>
          <a:xfrm>
            <a:off x="664629" y="1800556"/>
            <a:ext cx="4255783" cy="2679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b="1" u="sng" dirty="0"/>
              <a:t>Volymer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Totalt antal bud: 262 </a:t>
            </a:r>
            <a:r>
              <a:rPr lang="sv-SE" sz="2000" b="1" dirty="0" err="1"/>
              <a:t>st</a:t>
            </a:r>
            <a:endParaRPr lang="sv-SE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Volym: 186 MWh/h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Genererad ersättning: ca 350 000 kr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sv-SE" sz="1100" b="1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1633327-DA1C-48C5-ADA0-7003F1BE8329}"/>
              </a:ext>
            </a:extLst>
          </p:cNvPr>
          <p:cNvSpPr txBox="1"/>
          <p:nvPr/>
        </p:nvSpPr>
        <p:spPr>
          <a:xfrm>
            <a:off x="3276600" y="11897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800" b="1" dirty="0"/>
              <a:t>Aviserade tillgänglighetstimmar: 127 h</a:t>
            </a:r>
          </a:p>
        </p:txBody>
      </p:sp>
      <p:sp>
        <p:nvSpPr>
          <p:cNvPr id="26" name="Platshållare för innehåll 4">
            <a:extLst>
              <a:ext uri="{FF2B5EF4-FFF2-40B4-BE49-F238E27FC236}">
                <a16:creationId xmlns:a16="http://schemas.microsoft.com/office/drawing/2014/main" id="{1256A966-AB4C-4616-BAA6-F6D6C183293D}"/>
              </a:ext>
            </a:extLst>
          </p:cNvPr>
          <p:cNvSpPr txBox="1">
            <a:spLocks/>
          </p:cNvSpPr>
          <p:nvPr/>
        </p:nvSpPr>
        <p:spPr>
          <a:xfrm>
            <a:off x="5589555" y="1726533"/>
            <a:ext cx="4255783" cy="2679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b="1" u="sng" dirty="0"/>
              <a:t>Tillgänglighetsersättning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Max: 2000 kr/MW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Min: 501 kr/MW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Medel: 1937 kr/MW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sv-SE" sz="1100" b="1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266C5D-F9CC-4BE6-A12F-16096427BE02}"/>
              </a:ext>
            </a:extLst>
          </p:cNvPr>
          <p:cNvSpPr txBox="1"/>
          <p:nvPr/>
        </p:nvSpPr>
        <p:spPr>
          <a:xfrm>
            <a:off x="10466720" y="6426200"/>
            <a:ext cx="172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3349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76EAE85-3B6A-4807-8EDA-95547C0E3E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76EAE85-3B6A-4807-8EDA-95547C0E3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ktangel: rundade hörn 53">
            <a:extLst>
              <a:ext uri="{FF2B5EF4-FFF2-40B4-BE49-F238E27FC236}">
                <a16:creationId xmlns:a16="http://schemas.microsoft.com/office/drawing/2014/main" id="{FB8C49C8-9F4A-4146-8130-FD4CC7F81AF7}"/>
              </a:ext>
            </a:extLst>
          </p:cNvPr>
          <p:cNvSpPr/>
          <p:nvPr/>
        </p:nvSpPr>
        <p:spPr>
          <a:xfrm>
            <a:off x="396404" y="1619978"/>
            <a:ext cx="4761042" cy="2568845"/>
          </a:xfrm>
          <a:prstGeom prst="round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902AE32A-523D-48C3-B5C5-289266FB9E1D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949AE93-EBD5-4556-8E9B-309347EB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38" y="365126"/>
            <a:ext cx="9465302" cy="763642"/>
          </a:xfrm>
        </p:spPr>
        <p:txBody>
          <a:bodyPr vert="horz">
            <a:normAutofit/>
          </a:bodyPr>
          <a:lstStyle/>
          <a:p>
            <a:r>
              <a:rPr lang="sv-SE" sz="4000" dirty="0"/>
              <a:t>Marknadsstatistik December: </a:t>
            </a:r>
            <a:r>
              <a:rPr lang="sv-SE" sz="4000" b="1" dirty="0"/>
              <a:t>Avrop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F727567-0158-45CD-ACA6-8A5E790CB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03" y="1761741"/>
            <a:ext cx="4825484" cy="125490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000" b="1" u="sng" dirty="0"/>
              <a:t>Volymer</a:t>
            </a:r>
          </a:p>
          <a:p>
            <a:pPr marL="0" indent="0">
              <a:buNone/>
            </a:pPr>
            <a:r>
              <a:rPr lang="sv-SE" sz="2000" b="1" dirty="0"/>
              <a:t>Avropade volym totalt: 74 MWh/h</a:t>
            </a:r>
          </a:p>
          <a:p>
            <a:pPr marL="0" indent="0">
              <a:buNone/>
            </a:pPr>
            <a:r>
              <a:rPr lang="sv-SE" sz="2000" b="1" dirty="0"/>
              <a:t>Avropad volym (exklusive tillfälligt abonnemang): 13,43 MWh/h</a:t>
            </a:r>
          </a:p>
          <a:p>
            <a:pPr marL="0" indent="0">
              <a:buNone/>
            </a:pPr>
            <a:r>
              <a:rPr lang="sv-SE" sz="2000" b="1" dirty="0"/>
              <a:t>Avropade bud (exklusive tillfälligt abonnemang): 22 </a:t>
            </a:r>
            <a:r>
              <a:rPr lang="sv-SE" sz="2000" b="1" dirty="0" err="1"/>
              <a:t>st</a:t>
            </a:r>
            <a:endParaRPr lang="sv-SE" sz="2000" b="1" dirty="0"/>
          </a:p>
        </p:txBody>
      </p:sp>
      <p:pic>
        <p:nvPicPr>
          <p:cNvPr id="87" name="Platshållare för innehåll 3">
            <a:extLst>
              <a:ext uri="{FF2B5EF4-FFF2-40B4-BE49-F238E27FC236}">
                <a16:creationId xmlns:a16="http://schemas.microsoft.com/office/drawing/2014/main" id="{25DB210A-B1FC-40F3-9E55-2E29E14AFE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4F4FE20C-60A0-494C-86E3-6FA23321EB40}"/>
              </a:ext>
            </a:extLst>
          </p:cNvPr>
          <p:cNvSpPr/>
          <p:nvPr/>
        </p:nvSpPr>
        <p:spPr>
          <a:xfrm>
            <a:off x="5352267" y="1605606"/>
            <a:ext cx="4761042" cy="2583217"/>
          </a:xfrm>
          <a:prstGeom prst="round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latshållare för innehåll 4">
            <a:extLst>
              <a:ext uri="{FF2B5EF4-FFF2-40B4-BE49-F238E27FC236}">
                <a16:creationId xmlns:a16="http://schemas.microsoft.com/office/drawing/2014/main" id="{E68A86C7-8E96-4B3B-8ADD-EA7FB4F63950}"/>
              </a:ext>
            </a:extLst>
          </p:cNvPr>
          <p:cNvSpPr txBox="1">
            <a:spLocks/>
          </p:cNvSpPr>
          <p:nvPr/>
        </p:nvSpPr>
        <p:spPr>
          <a:xfrm>
            <a:off x="5416708" y="1761741"/>
            <a:ext cx="4687892" cy="2075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000" b="1" u="sng" dirty="0" err="1"/>
              <a:t>Budpriser</a:t>
            </a:r>
            <a:endParaRPr lang="sv-SE" sz="2000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Tillfälligt abonnemang: 244 kr/MW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Max: 2000 kr/MW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Min: 100 kr/MW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Medel: 1190 kr/MW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 err="1"/>
              <a:t>Mean</a:t>
            </a:r>
            <a:r>
              <a:rPr lang="sv-SE" sz="2000" b="1" dirty="0"/>
              <a:t>: 1499 kr/MW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A861788-138F-4129-BB32-F12C4687C6E7}"/>
              </a:ext>
            </a:extLst>
          </p:cNvPr>
          <p:cNvSpPr txBox="1"/>
          <p:nvPr/>
        </p:nvSpPr>
        <p:spPr>
          <a:xfrm>
            <a:off x="10466720" y="6426200"/>
            <a:ext cx="172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Preliminära data</a:t>
            </a:r>
          </a:p>
        </p:txBody>
      </p:sp>
    </p:spTree>
    <p:extLst>
      <p:ext uri="{BB962C8B-B14F-4D97-AF65-F5344CB8AC3E}">
        <p14:creationId xmlns:p14="http://schemas.microsoft.com/office/powerpoint/2010/main" val="393681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76EAE85-3B6A-4807-8EDA-95547C0E3E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76EAE85-3B6A-4807-8EDA-95547C0E3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ktangel: rundade hörn 53">
            <a:extLst>
              <a:ext uri="{FF2B5EF4-FFF2-40B4-BE49-F238E27FC236}">
                <a16:creationId xmlns:a16="http://schemas.microsoft.com/office/drawing/2014/main" id="{FB8C49C8-9F4A-4146-8130-FD4CC7F81AF7}"/>
              </a:ext>
            </a:extLst>
          </p:cNvPr>
          <p:cNvSpPr/>
          <p:nvPr/>
        </p:nvSpPr>
        <p:spPr>
          <a:xfrm>
            <a:off x="396401" y="1458432"/>
            <a:ext cx="9634836" cy="2411655"/>
          </a:xfrm>
          <a:prstGeom prst="round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902AE32A-523D-48C3-B5C5-289266FB9E1D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949AE93-EBD5-4556-8E9B-309347EB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38" y="365126"/>
            <a:ext cx="9465302" cy="763642"/>
          </a:xfrm>
        </p:spPr>
        <p:txBody>
          <a:bodyPr vert="horz">
            <a:normAutofit/>
          </a:bodyPr>
          <a:lstStyle/>
          <a:p>
            <a:r>
              <a:rPr lang="sv-SE" sz="4000" dirty="0"/>
              <a:t>Marknadsstatistik December: </a:t>
            </a:r>
            <a:r>
              <a:rPr lang="sv-SE" sz="4000" b="1" dirty="0" err="1"/>
              <a:t>LongFlex</a:t>
            </a:r>
            <a:endParaRPr lang="sv-SE" sz="4000" b="1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F727567-0158-45CD-ACA6-8A5E790CB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02" y="2036805"/>
            <a:ext cx="9634835" cy="125490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000" b="1" u="sng" dirty="0"/>
              <a:t>Inga avrop har skett</a:t>
            </a:r>
          </a:p>
          <a:p>
            <a:pPr marL="0" indent="0">
              <a:spcBef>
                <a:spcPts val="300"/>
              </a:spcBef>
              <a:buNone/>
            </a:pPr>
            <a:endParaRPr lang="sv-SE" sz="1100" b="1" dirty="0"/>
          </a:p>
        </p:txBody>
      </p:sp>
      <p:pic>
        <p:nvPicPr>
          <p:cNvPr id="87" name="Platshållare för innehåll 3">
            <a:extLst>
              <a:ext uri="{FF2B5EF4-FFF2-40B4-BE49-F238E27FC236}">
                <a16:creationId xmlns:a16="http://schemas.microsoft.com/office/drawing/2014/main" id="{25DB210A-B1FC-40F3-9E55-2E29E14AFE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5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53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4.95123220189682466952E+00&quot;&gt;&lt;m_msothmcolidx val=&quot;0&quot;/&gt;&lt;m_rgb r=&quot;13&quot; g=&quot;A0&quot; b=&quot;03&quot;/&gt;&lt;/elem&gt;&lt;elem m_fUsage=&quot;4.22771397872348408953E+00&quot;&gt;&lt;m_msothmcolidx val=&quot;0&quot;/&gt;&lt;m_rgb r=&quot;F2&quot; g=&quot;00&quot; b=&quot;00&quot;/&gt;&lt;/elem&gt;&lt;elem m_fUsage=&quot;5.42925429935999237507E-01&quot;&gt;&lt;m_msothmcolidx val=&quot;0&quot;/&gt;&lt;m_rgb r=&quot;31&quot; g=&quot;C8&quot; b=&quot;2D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658238B8EC0649BE70EB865B6827FB" ma:contentTypeVersion="16" ma:contentTypeDescription="Opprett et nytt dokument." ma:contentTypeScope="" ma:versionID="4710c3045341e51fbcd92e90a9155391">
  <xsd:schema xmlns:xsd="http://www.w3.org/2001/XMLSchema" xmlns:xs="http://www.w3.org/2001/XMLSchema" xmlns:p="http://schemas.microsoft.com/office/2006/metadata/properties" xmlns:ns2="45383704-fa8e-417a-a947-35877ae54e25" xmlns:ns3="7687abff-f8ea-4183-b9a3-51c2b420dbf9" targetNamespace="http://schemas.microsoft.com/office/2006/metadata/properties" ma:root="true" ma:fieldsID="1877533df0287eb4678901221a33454e" ns2:_="" ns3:_="">
    <xsd:import namespace="45383704-fa8e-417a-a947-35877ae54e25"/>
    <xsd:import namespace="7687abff-f8ea-4183-b9a3-51c2b420d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83704-fa8e-417a-a947-35877ae54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c6bfcca0-35c0-48e3-be63-75b2ba1abc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7abff-f8ea-4183-b9a3-51c2b420d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4ccfd6-cc49-43b3-b161-23e72506a66a}" ma:internalName="TaxCatchAll" ma:showField="CatchAllData" ma:web="7687abff-f8ea-4183-b9a3-51c2b420d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383704-fa8e-417a-a947-35877ae54e25">
      <Terms xmlns="http://schemas.microsoft.com/office/infopath/2007/PartnerControls"/>
    </lcf76f155ced4ddcb4097134ff3c332f>
    <TaxCatchAll xmlns="7687abff-f8ea-4183-b9a3-51c2b420db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1B21A-E333-42B2-B74E-4D60E84C5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83704-fa8e-417a-a947-35877ae54e25"/>
    <ds:schemaRef ds:uri="7687abff-f8ea-4183-b9a3-51c2b420db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889436-AD12-4C23-9FA6-50F23C1977D4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45383704-fa8e-417a-a947-35877ae54e25"/>
    <ds:schemaRef ds:uri="7687abff-f8ea-4183-b9a3-51c2b420dbf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2CA25D-F35D-40CF-86F7-225C16E5A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499</Words>
  <Application>Microsoft Office PowerPoint</Application>
  <PresentationFormat>Bredbild</PresentationFormat>
  <Paragraphs>52</Paragraphs>
  <Slides>6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think-cell Slide</vt:lpstr>
      <vt:lpstr>PowerPoint-presentation</vt:lpstr>
      <vt:lpstr>Välkomna!</vt:lpstr>
      <vt:lpstr>Dialogmöte: informera och diskutera avrop, tillgänglighetsavrop och marknadsläget under nuvarande säsongen </vt:lpstr>
      <vt:lpstr>Marknadsstatistik December: ShortFlex Availability</vt:lpstr>
      <vt:lpstr>Marknadsstatistik December: Avrop</vt:lpstr>
      <vt:lpstr>Marknadsstatistik December: LongFlex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Westman Larsson</dc:creator>
  <cp:lastModifiedBy>Nobel, Maria</cp:lastModifiedBy>
  <cp:revision>366</cp:revision>
  <cp:lastPrinted>2022-04-19T15:50:17Z</cp:lastPrinted>
  <dcterms:created xsi:type="dcterms:W3CDTF">2022-04-12T11:36:15Z</dcterms:created>
  <dcterms:modified xsi:type="dcterms:W3CDTF">2023-04-18T14:44:58Z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0x01010004658238B8EC0649BE70EB865B6827FB</vt:lpwstr>
  </property>
  <property fmtid="{D5CDD505-2E9C-101B-9397-08002B2CF9AE}" pid="3" name="MediaServiceImageTags">
    <vt:lpwstr/>
  </property>
  <property fmtid="{D5CDD505-2E9C-101B-9397-08002B2CF9AE}" pid="4" name="MSIP_Label_e4aaaee5-c84d-4c37-ab3c-99d07fb6d639_Enabled">
    <vt:lpwstr>true</vt:lpwstr>
  </property>
  <property fmtid="{D5CDD505-2E9C-101B-9397-08002B2CF9AE}" pid="5" name="MSIP_Label_e4aaaee5-c84d-4c37-ab3c-99d07fb6d639_SetDate">
    <vt:lpwstr>2023-01-25T09:26:27Z</vt:lpwstr>
  </property>
  <property fmtid="{D5CDD505-2E9C-101B-9397-08002B2CF9AE}" pid="6" name="MSIP_Label_e4aaaee5-c84d-4c37-ab3c-99d07fb6d639_Method">
    <vt:lpwstr>Privileged</vt:lpwstr>
  </property>
  <property fmtid="{D5CDD505-2E9C-101B-9397-08002B2CF9AE}" pid="7" name="MSIP_Label_e4aaaee5-c84d-4c37-ab3c-99d07fb6d639_Name">
    <vt:lpwstr>e4aaaee5-c84d-4c37-ab3c-99d07fb6d639</vt:lpwstr>
  </property>
  <property fmtid="{D5CDD505-2E9C-101B-9397-08002B2CF9AE}" pid="8" name="MSIP_Label_e4aaaee5-c84d-4c37-ab3c-99d07fb6d639_SiteId">
    <vt:lpwstr>f8be18a6-f648-4a47-be73-86d6c5c6604d</vt:lpwstr>
  </property>
  <property fmtid="{D5CDD505-2E9C-101B-9397-08002B2CF9AE}" pid="9" name="MSIP_Label_e4aaaee5-c84d-4c37-ab3c-99d07fb6d639_ActionId">
    <vt:lpwstr>56f50f98-af30-4a5f-b754-57818594eb37</vt:lpwstr>
  </property>
  <property fmtid="{D5CDD505-2E9C-101B-9397-08002B2CF9AE}" pid="10" name="MSIP_Label_e4aaaee5-c84d-4c37-ab3c-99d07fb6d639_ContentBits">
    <vt:lpwstr>2</vt:lpwstr>
  </property>
</Properties>
</file>