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4007" r:id="rId5"/>
    <p:sldId id="2134806550" r:id="rId6"/>
    <p:sldId id="2134806560" r:id="rId7"/>
    <p:sldId id="2134806562" r:id="rId8"/>
    <p:sldId id="2134806566" r:id="rId9"/>
    <p:sldId id="2134806563" r:id="rId10"/>
    <p:sldId id="2134806564" r:id="rId11"/>
    <p:sldId id="2134806565" r:id="rId12"/>
    <p:sldId id="2134806567" r:id="rId13"/>
    <p:sldId id="2134806568" r:id="rId14"/>
    <p:sldId id="2134806570" r:id="rId15"/>
  </p:sldIdLst>
  <p:sldSz cx="12192000" cy="6858000"/>
  <p:notesSz cx="6797675" cy="9926638"/>
  <p:custDataLst>
    <p:tags r:id="rId17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19B577D-D0C4-4B87-A1D2-83AD9F423015}">
          <p14:sldIdLst>
            <p14:sldId id="4007"/>
            <p14:sldId id="2134806550"/>
            <p14:sldId id="2134806560"/>
            <p14:sldId id="2134806562"/>
            <p14:sldId id="2134806566"/>
            <p14:sldId id="2134806563"/>
            <p14:sldId id="2134806564"/>
            <p14:sldId id="2134806565"/>
            <p14:sldId id="2134806567"/>
            <p14:sldId id="2134806568"/>
            <p14:sldId id="21348065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7B2711-7E09-1AE8-EABE-15AE90B55932}" name="Sofia Eng" initials="SE" userId="S::sofia.eng@NODESmarket.com::4d6632a5-35fc-4f9d-b68e-4cfa5b8e3b2f" providerId="AD"/>
  <p188:author id="{2F557672-B33F-5715-D044-01C3C26C5301}" name="Magnus Westman Larsson" initials="MWL" userId="S::magnus.b.larsson@ellevio.se::7bb3e792-4006-499e-a28a-2d773887266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nus Westman Larsson" initials="MWL" lastIdx="2" clrIdx="0">
    <p:extLst>
      <p:ext uri="{19B8F6BF-5375-455C-9EA6-DF929625EA0E}">
        <p15:presenceInfo xmlns:p15="http://schemas.microsoft.com/office/powerpoint/2012/main" userId="S::magnus.b.larsson@ellevio.se::7bb3e792-4006-499e-a28a-2d7738872662" providerId="AD"/>
      </p:ext>
    </p:extLst>
  </p:cmAuthor>
  <p:cmAuthor id="2" name="Andersson Staffan (DS-KEC)" initials="AS(" lastIdx="5" clrIdx="1">
    <p:extLst>
      <p:ext uri="{19B8F6BF-5375-455C-9EA6-DF929625EA0E}">
        <p15:presenceInfo xmlns:p15="http://schemas.microsoft.com/office/powerpoint/2012/main" userId="S::bdo06@eur.corp.vattenfall.com::2a65c8d5-0dbb-42c9-8a67-4e609d109f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005C"/>
    <a:srgbClr val="FF8BC5"/>
    <a:srgbClr val="FFD5F4"/>
    <a:srgbClr val="FFB7EC"/>
    <a:srgbClr val="FFFFFF"/>
    <a:srgbClr val="E7E6E6"/>
    <a:srgbClr val="CDCDCD"/>
    <a:srgbClr val="9AD6A0"/>
    <a:srgbClr val="A8DCAD"/>
    <a:srgbClr val="8FD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3" autoAdjust="0"/>
    <p:restoredTop sz="77149" autoAdjust="0"/>
  </p:normalViewPr>
  <p:slideViewPr>
    <p:cSldViewPr snapToGrid="0">
      <p:cViewPr varScale="1">
        <p:scale>
          <a:sx n="53" d="100"/>
          <a:sy n="53" d="100"/>
        </p:scale>
        <p:origin x="12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Relationship Id="rId27" Type="http://schemas.microsoft.com/office/2018/10/relationships/authors" Target="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09CE-0E85-4F30-B839-9B748467EAA3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C3FFC-6051-42E4-ABBA-F69D489B630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559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E087-C258-4947-A939-098766D24B2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55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E087-C258-4947-A939-098766D24B2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46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E087-C258-4947-A939-098766D24B2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364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E087-C258-4947-A939-098766D24B2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911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E087-C258-4947-A939-098766D24B2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2185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E087-C258-4947-A939-098766D24B2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5216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E087-C258-4947-A939-098766D24B2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401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2E087-C258-4947-A939-098766D24B2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374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34A2AF-B71A-406D-AC29-F1F3F2DCB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7E26801-6179-46D3-BBAB-7AA80CD70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365F6B2-97AA-45C0-93B7-D75B00E6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075F79-212A-4412-A217-F848A19BF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CF2DF9-199E-43E5-A715-067725A0F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51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86340-AF23-402E-9B12-71DB6C970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133AAF0-812F-4293-9EBD-2CA2964DE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8B0FD09-3344-4446-B9C9-C2AD62F8A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F162B7-A7E0-4E48-8950-E22D8F6A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AEF2F9-4907-4661-B470-2D35CECA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445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D977C1A-E91E-4DC1-859B-296C08B4A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181B554-84FB-44E6-98EC-BEC6F47B6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D5ED5D4-4F08-407A-8006-13A8F77E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BBA71CE-1C00-4F41-9872-D742AC46F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47AFD05-A137-493D-B16D-525A4FE2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223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993069-47CE-4A3B-9FBB-539F98DA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97BCBA5-4935-4962-9C10-BBD7488B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8339D5-4F67-497A-8889-ED5179DE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FB6D42-2E1C-42D0-A33C-36FB1544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FD35AD-1BEE-488E-BA02-64B974071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227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241DE9-8B8B-403C-BD74-5DD0420D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F5413F7-B692-4C79-A4C3-1453FFD10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BA18470-5D36-4F23-AF30-FF7411062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DB9AB1-4858-44C2-8023-27430D16E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5643E29-61D0-4D6F-910B-5792C3E1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664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7E438C-1EFE-43CF-8B85-3736FD75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6A66E63-19A7-4CF8-887D-E4CD25B592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7B99EF4-74CE-45B0-B179-8D1F4610A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E8E36CE-A1DD-4F2F-9B92-CC426372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D5AA5A1-622F-4CCB-8386-498B42F6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2DC9F820-7FA5-4BB0-9B09-A073A252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2907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4B8246-6E65-426E-97D9-702C18C06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D5869D-D67A-45C8-8EDE-1D8D3EC72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06B41D7-08A3-4260-ACA1-35CAB2E3E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433A516-B643-4704-BCBA-C38877D64C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71C760-0EC8-4C51-BC8E-E680D100F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2948A1F-5EF7-4F69-BC6F-C9215B86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24DCCF2-FC7A-45BB-AA4D-3E0F41316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AE2C38-CA17-44AD-8FD7-F863EB4F0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335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4444E-A66B-4760-A796-7EF75143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658B1B6-0DD5-48F4-B5CC-D276368F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ACB2F0-6784-4DC4-91E4-D70F6ACE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F93938-7020-4125-A41D-38A0407C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527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BC45CB5-A554-44DB-BB95-8C667D867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3E56CB97-9D0A-47F8-86EE-9B01778CF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F2A2C1C-96E1-4507-9911-CBF991E6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605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C568977-E302-41F0-B43E-D16156A61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873EB6-1EF2-4130-94BC-DB8D8300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5BA437D-0380-4313-B8DC-045236D28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0AADF48-3B68-49F3-A04A-BE451810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DB89ACA-EB9B-4892-B516-D93E5A119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46BC52B-596E-415D-B785-E43EA39D0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267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4AB2D5-7C4C-48FA-86B8-2DAECFB41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03B7D43-DA98-43AD-AA9D-D2F888F58B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905FC3-2F7A-48F9-BA85-81E08DC43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A434078-202F-4E14-BBD7-DC0537227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D799282-2368-4326-9DAF-B31114F74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19FBBAF-C174-4B69-A291-B5D3683B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8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161781B-80E0-4F5C-B485-E8CF8376D31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1031495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" name="think-cell Slide" r:id="rId15" imgW="622" imgH="623" progId="TCLayout.ActiveDocument.1">
                  <p:embed/>
                </p:oleObj>
              </mc:Choice>
              <mc:Fallback>
                <p:oleObj name="think-cell Slide" r:id="rId15" imgW="622" imgH="623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1161781B-80E0-4F5C-B485-E8CF8376D3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EFEC0098-74B2-4C51-9FBF-50F2DA7E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06B7F95-DBC7-4E4D-B625-CFF719604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994C73-75EB-4117-8E0C-6C9A327F9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3BA8-2236-4F84-97AB-90739B0E29C1}" type="datetimeFigureOut">
              <a:rPr lang="sv-SE" smtClean="0"/>
              <a:t>2023-02-20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C21936-2FE8-4BDF-9F3D-2C3DA3B1ED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2B61C7-6994-4484-8ADD-DC2E9D564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66A1-3FD7-4112-BF35-DA2C8138555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MSIPCMContentMarking" descr="{&quot;HashCode&quot;:-1360946790,&quot;Placement&quot;:&quot;Footer&quot;,&quot;Top&quot;:525.346863,&quot;Left&quot;:0.0,&quot;SlideWidth&quot;:960,&quot;SlideHeight&quot;:540}">
            <a:extLst>
              <a:ext uri="{FF2B5EF4-FFF2-40B4-BE49-F238E27FC236}">
                <a16:creationId xmlns:a16="http://schemas.microsoft.com/office/drawing/2014/main" id="{779909BF-4449-4DB5-9194-3593ACC6EE7D}"/>
              </a:ext>
            </a:extLst>
          </p:cNvPr>
          <p:cNvSpPr txBox="1"/>
          <p:nvPr userDrawn="1"/>
        </p:nvSpPr>
        <p:spPr>
          <a:xfrm>
            <a:off x="0" y="6671905"/>
            <a:ext cx="1113468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sv-SE" sz="600">
                <a:solidFill>
                  <a:srgbClr val="737373"/>
                </a:solidFill>
                <a:latin typeface="Arial" panose="020B0604020202020204" pitchFamily="34" charset="0"/>
              </a:rPr>
              <a:t>Confidentiality: C1 - Public</a:t>
            </a:r>
          </a:p>
        </p:txBody>
      </p:sp>
    </p:spTree>
    <p:extLst>
      <p:ext uri="{BB962C8B-B14F-4D97-AF65-F5344CB8AC3E}">
        <p14:creationId xmlns:p14="http://schemas.microsoft.com/office/powerpoint/2010/main" val="132326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660B0B6-5631-43A3-B96B-4C0154CD7E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660B0B6-5631-43A3-B96B-4C0154CD7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F040FECA-F9A9-4DB2-99C9-36CE5228FB33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1"/>
          <a:stretch/>
        </p:blipFill>
        <p:spPr>
          <a:xfrm>
            <a:off x="720436" y="560963"/>
            <a:ext cx="10751127" cy="4517973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9B01B16-BA5E-4E6D-9971-FF3AE0147B08}"/>
              </a:ext>
            </a:extLst>
          </p:cNvPr>
          <p:cNvSpPr txBox="1"/>
          <p:nvPr/>
        </p:nvSpPr>
        <p:spPr>
          <a:xfrm>
            <a:off x="6020332" y="5567906"/>
            <a:ext cx="2269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Vattenfall Eldistribution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480C986-04ED-452A-8EC2-1993D6781096}"/>
              </a:ext>
            </a:extLst>
          </p:cNvPr>
          <p:cNvSpPr txBox="1"/>
          <p:nvPr/>
        </p:nvSpPr>
        <p:spPr>
          <a:xfrm>
            <a:off x="3909328" y="3814354"/>
            <a:ext cx="4380411" cy="539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Frukost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seminarium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480C986-04ED-452A-8EC2-1993D6781096}"/>
              </a:ext>
            </a:extLst>
          </p:cNvPr>
          <p:cNvSpPr txBox="1"/>
          <p:nvPr/>
        </p:nvSpPr>
        <p:spPr>
          <a:xfrm>
            <a:off x="0" y="11127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2023-02-21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5144" name="Picture 24" descr="File:EON Logo.svg - Wikimedia Commons"/>
          <p:cNvPicPr>
            <a:picLocks noChangeAspect="1" noChangeArrowheads="1"/>
          </p:cNvPicPr>
          <p:nvPr/>
        </p:nvPicPr>
        <p:blipFill>
          <a:blip r:embed="rId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831" y="5135166"/>
            <a:ext cx="1672380" cy="48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tshållare för innehåll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4" b="3943"/>
          <a:stretch/>
        </p:blipFill>
        <p:spPr>
          <a:xfrm>
            <a:off x="-99355" y="4991309"/>
            <a:ext cx="9375569" cy="7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B912C42-FBF7-4EE3-A0F0-E63CA8C130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3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B912C42-FBF7-4EE3-A0F0-E63CA8C13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46FF9933-3F30-42C9-8E78-F3CBC69C1A50}"/>
              </a:ext>
            </a:extLst>
          </p:cNvPr>
          <p:cNvSpPr/>
          <p:nvPr/>
        </p:nvSpPr>
        <p:spPr>
          <a:xfrm>
            <a:off x="0" y="-13619"/>
            <a:ext cx="10463349" cy="89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E7B67F-D4A3-4EC6-A8C3-9B86DE5947C1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latshållare för innehåll 3">
            <a:extLst>
              <a:ext uri="{FF2B5EF4-FFF2-40B4-BE49-F238E27FC236}">
                <a16:creationId xmlns:a16="http://schemas.microsoft.com/office/drawing/2014/main" id="{93024EDD-2A47-47BF-8BD6-1973AA089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DED6E26F-E082-4F3C-88B5-16987404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1"/>
            <a:ext cx="11628474" cy="879596"/>
          </a:xfrm>
        </p:spPr>
        <p:txBody>
          <a:bodyPr vert="horz">
            <a:noAutofit/>
          </a:bodyPr>
          <a:lstStyle/>
          <a:p>
            <a:r>
              <a:rPr lang="sv-SE" sz="3200" dirty="0" smtClean="0"/>
              <a:t>Panel Elnätsägare (TSO/DSO)</a:t>
            </a:r>
            <a:endParaRPr lang="sv-SE" sz="24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563526" y="1509823"/>
            <a:ext cx="9548037" cy="4679840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en-US" dirty="0">
                <a:solidFill>
                  <a:schemeClr val="dk1"/>
                </a:solidFill>
              </a:rPr>
              <a:t>Christina Simon, </a:t>
            </a:r>
            <a:r>
              <a:rPr lang="en-US" dirty="0" err="1" smtClean="0">
                <a:solidFill>
                  <a:schemeClr val="dk1"/>
                </a:solidFill>
              </a:rPr>
              <a:t>Svenska</a:t>
            </a:r>
            <a:r>
              <a:rPr lang="en-US" dirty="0" smtClean="0">
                <a:solidFill>
                  <a:schemeClr val="dk1"/>
                </a:solidFill>
              </a:rPr>
              <a:t> </a:t>
            </a:r>
            <a:r>
              <a:rPr lang="en-US" dirty="0" err="1" smtClean="0">
                <a:solidFill>
                  <a:schemeClr val="dk1"/>
                </a:solidFill>
              </a:rPr>
              <a:t>kraftnät</a:t>
            </a:r>
            <a:endParaRPr lang="sv-SE" dirty="0">
              <a:solidFill>
                <a:schemeClr val="dk1"/>
              </a:solidFill>
            </a:endParaRPr>
          </a:p>
          <a:p>
            <a:pPr lvl="0">
              <a:lnSpc>
                <a:spcPct val="200000"/>
              </a:lnSpc>
            </a:pPr>
            <a:r>
              <a:rPr lang="sv-SE" dirty="0">
                <a:solidFill>
                  <a:schemeClr val="dk1"/>
                </a:solidFill>
              </a:rPr>
              <a:t>Yvonne Ruwaida, Vattenfall Eldistribution</a:t>
            </a:r>
          </a:p>
          <a:p>
            <a:pPr lvl="0">
              <a:lnSpc>
                <a:spcPct val="200000"/>
              </a:lnSpc>
            </a:pPr>
            <a:r>
              <a:rPr lang="en-US" dirty="0">
                <a:solidFill>
                  <a:schemeClr val="dk1"/>
                </a:solidFill>
              </a:rPr>
              <a:t>Magnus Westman Larsson, </a:t>
            </a:r>
            <a:r>
              <a:rPr lang="en-US" dirty="0" err="1">
                <a:solidFill>
                  <a:schemeClr val="dk1"/>
                </a:solidFill>
              </a:rPr>
              <a:t>Ellevio</a:t>
            </a:r>
            <a:endParaRPr lang="en-US" dirty="0">
              <a:solidFill>
                <a:schemeClr val="dk1"/>
              </a:solidFill>
            </a:endParaRPr>
          </a:p>
          <a:p>
            <a:pPr lvl="0">
              <a:lnSpc>
                <a:spcPct val="200000"/>
              </a:lnSpc>
            </a:pPr>
            <a:r>
              <a:rPr lang="sv-SE" dirty="0">
                <a:solidFill>
                  <a:schemeClr val="dk1"/>
                </a:solidFill>
              </a:rPr>
              <a:t>Rebecca Samuelsson, E.ON 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0463349" y="1892595"/>
            <a:ext cx="1728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Välkomna!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Inledning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#1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b="1" dirty="0" smtClean="0"/>
              <a:t>Panel #2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409999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660B0B6-5631-43A3-B96B-4C0154CD7E3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660B0B6-5631-43A3-B96B-4C0154CD7E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F040FECA-F9A9-4DB2-99C9-36CE5228FB33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41"/>
          <a:stretch/>
        </p:blipFill>
        <p:spPr>
          <a:xfrm>
            <a:off x="720436" y="560963"/>
            <a:ext cx="10751127" cy="4517973"/>
          </a:xfr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9B01B16-BA5E-4E6D-9971-FF3AE0147B08}"/>
              </a:ext>
            </a:extLst>
          </p:cNvPr>
          <p:cNvSpPr txBox="1"/>
          <p:nvPr/>
        </p:nvSpPr>
        <p:spPr>
          <a:xfrm>
            <a:off x="6020332" y="5567906"/>
            <a:ext cx="2269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Vattenfall Eldistribution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480C986-04ED-452A-8EC2-1993D6781096}"/>
              </a:ext>
            </a:extLst>
          </p:cNvPr>
          <p:cNvSpPr txBox="1"/>
          <p:nvPr/>
        </p:nvSpPr>
        <p:spPr>
          <a:xfrm>
            <a:off x="3909328" y="3814354"/>
            <a:ext cx="4380411" cy="539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Frukost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seminarium</a:t>
            </a:r>
            <a:endParaRPr lang="sv-SE" sz="2800" dirty="0">
              <a:solidFill>
                <a:schemeClr val="bg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480C986-04ED-452A-8EC2-1993D6781096}"/>
              </a:ext>
            </a:extLst>
          </p:cNvPr>
          <p:cNvSpPr txBox="1"/>
          <p:nvPr/>
        </p:nvSpPr>
        <p:spPr>
          <a:xfrm>
            <a:off x="0" y="11127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2023-02-21</a:t>
            </a:r>
            <a:endParaRPr lang="sv-SE" sz="2800" dirty="0">
              <a:solidFill>
                <a:schemeClr val="bg1"/>
              </a:solidFill>
            </a:endParaRPr>
          </a:p>
        </p:txBody>
      </p:sp>
      <p:pic>
        <p:nvPicPr>
          <p:cNvPr id="5144" name="Picture 24" descr="File:EON Logo.svg - Wikimedia Commons"/>
          <p:cNvPicPr>
            <a:picLocks noChangeAspect="1" noChangeArrowheads="1"/>
          </p:cNvPicPr>
          <p:nvPr/>
        </p:nvPicPr>
        <p:blipFill>
          <a:blip r:embed="rId7" cstate="hq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28" y="5148309"/>
            <a:ext cx="1672380" cy="48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tshållare för innehåll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24" b="3943"/>
          <a:stretch/>
        </p:blipFill>
        <p:spPr>
          <a:xfrm>
            <a:off x="-99355" y="4991309"/>
            <a:ext cx="9375569" cy="76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9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B912C42-FBF7-4EE3-A0F0-E63CA8C130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B912C42-FBF7-4EE3-A0F0-E63CA8C13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46FF9933-3F30-42C9-8E78-F3CBC69C1A50}"/>
              </a:ext>
            </a:extLst>
          </p:cNvPr>
          <p:cNvSpPr/>
          <p:nvPr/>
        </p:nvSpPr>
        <p:spPr>
          <a:xfrm>
            <a:off x="0" y="-13619"/>
            <a:ext cx="10463349" cy="89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E7B67F-D4A3-4EC6-A8C3-9B86DE5947C1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latshållare för innehåll 3">
            <a:extLst>
              <a:ext uri="{FF2B5EF4-FFF2-40B4-BE49-F238E27FC236}">
                <a16:creationId xmlns:a16="http://schemas.microsoft.com/office/drawing/2014/main" id="{93024EDD-2A47-47BF-8BD6-1973AA089B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DED6E26F-E082-4F3C-88B5-16987404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9625149" cy="879596"/>
          </a:xfrm>
        </p:spPr>
        <p:txBody>
          <a:bodyPr vert="horz">
            <a:normAutofit/>
          </a:bodyPr>
          <a:lstStyle/>
          <a:p>
            <a:r>
              <a:rPr lang="sv-SE" sz="3600" dirty="0"/>
              <a:t>Välkomna!</a:t>
            </a:r>
          </a:p>
        </p:txBody>
      </p:sp>
      <p:pic>
        <p:nvPicPr>
          <p:cNvPr id="34" name="Bildobjekt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77" y="2992717"/>
            <a:ext cx="1486176" cy="438422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008" y="2992717"/>
            <a:ext cx="2577157" cy="397647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15" y="3021752"/>
            <a:ext cx="1985818" cy="407248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38A0917A-B789-43A3-AAB1-FFC7C467B238}"/>
              </a:ext>
            </a:extLst>
          </p:cNvPr>
          <p:cNvSpPr txBox="1"/>
          <p:nvPr/>
        </p:nvSpPr>
        <p:spPr>
          <a:xfrm>
            <a:off x="6464747" y="3356569"/>
            <a:ext cx="2269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Vattenfall Eldistribution</a:t>
            </a:r>
          </a:p>
        </p:txBody>
      </p:sp>
      <p:pic>
        <p:nvPicPr>
          <p:cNvPr id="6168" name="Picture 24" descr="File:EON Logo.svg - Wikimedia Commons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005" y="2989784"/>
            <a:ext cx="1449119" cy="4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0463349" y="1892595"/>
            <a:ext cx="1728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Välkomna!</a:t>
            </a:r>
          </a:p>
          <a:p>
            <a:endParaRPr lang="sv-SE" dirty="0" smtClean="0"/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Inledning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#1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#2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B912C42-FBF7-4EE3-A0F0-E63CA8C130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B912C42-FBF7-4EE3-A0F0-E63CA8C13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46FF9933-3F30-42C9-8E78-F3CBC69C1A50}"/>
              </a:ext>
            </a:extLst>
          </p:cNvPr>
          <p:cNvSpPr/>
          <p:nvPr/>
        </p:nvSpPr>
        <p:spPr>
          <a:xfrm>
            <a:off x="0" y="-13619"/>
            <a:ext cx="10463349" cy="89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E7B67F-D4A3-4EC6-A8C3-9B86DE5947C1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latshållare för innehåll 3">
            <a:extLst>
              <a:ext uri="{FF2B5EF4-FFF2-40B4-BE49-F238E27FC236}">
                <a16:creationId xmlns:a16="http://schemas.microsoft.com/office/drawing/2014/main" id="{93024EDD-2A47-47BF-8BD6-1973AA089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DED6E26F-E082-4F3C-88B5-16987404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2" y="0"/>
            <a:ext cx="10289812" cy="879596"/>
          </a:xfrm>
        </p:spPr>
        <p:txBody>
          <a:bodyPr vert="horz">
            <a:noAutofit/>
          </a:bodyPr>
          <a:lstStyle/>
          <a:p>
            <a:r>
              <a:rPr lang="sv-SE" sz="3200" dirty="0" smtClean="0"/>
              <a:t>Agenda</a:t>
            </a:r>
            <a:endParaRPr lang="sv-SE" sz="24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243607"/>
              </p:ext>
            </p:extLst>
          </p:nvPr>
        </p:nvGraphicFramePr>
        <p:xfrm>
          <a:off x="1167674" y="1137920"/>
          <a:ext cx="8837563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977">
                  <a:extLst>
                    <a:ext uri="{9D8B030D-6E8A-4147-A177-3AD203B41FA5}">
                      <a16:colId xmlns:a16="http://schemas.microsoft.com/office/drawing/2014/main" val="279451668"/>
                    </a:ext>
                  </a:extLst>
                </a:gridCol>
                <a:gridCol w="3264196">
                  <a:extLst>
                    <a:ext uri="{9D8B030D-6E8A-4147-A177-3AD203B41FA5}">
                      <a16:colId xmlns:a16="http://schemas.microsoft.com/office/drawing/2014/main" val="612304223"/>
                    </a:ext>
                  </a:extLst>
                </a:gridCol>
                <a:gridCol w="4242390">
                  <a:extLst>
                    <a:ext uri="{9D8B030D-6E8A-4147-A177-3AD203B41FA5}">
                      <a16:colId xmlns:a16="http://schemas.microsoft.com/office/drawing/2014/main" val="2116724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3966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7:30</a:t>
                      </a:r>
                      <a:endParaRPr lang="sv-S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Frukost</a:t>
                      </a:r>
                      <a:endParaRPr lang="sv-S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689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8:00</a:t>
                      </a:r>
                      <a:endParaRPr lang="sv-S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Inledning</a:t>
                      </a:r>
                      <a:endParaRPr lang="sv-S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Monika Topel, Svenska</a:t>
                      </a:r>
                      <a:r>
                        <a:rPr lang="sv-SE" baseline="0" dirty="0" smtClean="0"/>
                        <a:t> kraftnät</a:t>
                      </a:r>
                      <a:endParaRPr lang="sv-SE" dirty="0" smtClean="0"/>
                    </a:p>
                    <a:p>
                      <a:r>
                        <a:rPr lang="sv-SE" dirty="0" smtClean="0"/>
                        <a:t>Christina Simon, Svenska</a:t>
                      </a:r>
                      <a:r>
                        <a:rPr lang="sv-SE" baseline="0" dirty="0" smtClean="0"/>
                        <a:t> kraftnät</a:t>
                      </a:r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1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8:15</a:t>
                      </a:r>
                      <a:endParaRPr lang="sv-S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Flexleverantörer</a:t>
                      </a:r>
                      <a:endParaRPr lang="sv-S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Dan-Eric Archer, </a:t>
                      </a:r>
                      <a:r>
                        <a:rPr lang="sv-S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CheckWatt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Mattias Harrysson, </a:t>
                      </a:r>
                      <a:r>
                        <a:rPr lang="sv-S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Entelios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Carl-Johan </a:t>
                      </a:r>
                      <a:r>
                        <a:rPr lang="sv-S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Kokacka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Myrspoven</a:t>
                      </a:r>
                    </a:p>
                    <a:p>
                      <a:pPr lvl="0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Joachim Lindborg, </a:t>
                      </a:r>
                      <a:r>
                        <a:rPr lang="sv-S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Ngenic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Joakim Salqvist, </a:t>
                      </a:r>
                      <a:r>
                        <a:rPr lang="sv-SE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Tibber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lvl="0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Erik Forsén, Stockholm Exergi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869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400" dirty="0" smtClean="0"/>
                        <a:t>8:40</a:t>
                      </a:r>
                      <a:endParaRPr lang="sv-S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Panel Elnätsägare</a:t>
                      </a:r>
                      <a:endParaRPr lang="sv-SE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Christina Simon,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Svenska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kraftnät</a:t>
                      </a:r>
                      <a:endParaRPr lang="sv-SE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Yvonne Ruwaida,</a:t>
                      </a:r>
                      <a:r>
                        <a:rPr lang="sv-S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Vattenfall Eldistribution</a:t>
                      </a:r>
                    </a:p>
                    <a:p>
                      <a:pPr lvl="0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Magnus Westman Larsson,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Ellevio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Rebecca Samuelsson,</a:t>
                      </a:r>
                      <a:r>
                        <a:rPr lang="sv-SE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v-SE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E.ON </a:t>
                      </a:r>
                    </a:p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916990"/>
                  </a:ext>
                </a:extLst>
              </a:tr>
            </a:tbl>
          </a:graphicData>
        </a:graphic>
      </p:graphicFrame>
      <p:sp>
        <p:nvSpPr>
          <p:cNvPr id="10" name="textruta 9"/>
          <p:cNvSpPr txBox="1"/>
          <p:nvPr/>
        </p:nvSpPr>
        <p:spPr>
          <a:xfrm>
            <a:off x="10463349" y="1892595"/>
            <a:ext cx="1728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Välkomna!</a:t>
            </a:r>
          </a:p>
          <a:p>
            <a:endParaRPr lang="sv-SE" dirty="0" smtClean="0"/>
          </a:p>
          <a:p>
            <a:r>
              <a:rPr lang="sv-SE" b="1" dirty="0" smtClean="0"/>
              <a:t>Agenda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Inledning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#1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#2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B912C42-FBF7-4EE3-A0F0-E63CA8C130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3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B912C42-FBF7-4EE3-A0F0-E63CA8C13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46FF9933-3F30-42C9-8E78-F3CBC69C1A50}"/>
              </a:ext>
            </a:extLst>
          </p:cNvPr>
          <p:cNvSpPr/>
          <p:nvPr/>
        </p:nvSpPr>
        <p:spPr>
          <a:xfrm>
            <a:off x="0" y="-13619"/>
            <a:ext cx="10463349" cy="89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E7B67F-D4A3-4EC6-A8C3-9B86DE5947C1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latshållare för innehåll 3">
            <a:extLst>
              <a:ext uri="{FF2B5EF4-FFF2-40B4-BE49-F238E27FC236}">
                <a16:creationId xmlns:a16="http://schemas.microsoft.com/office/drawing/2014/main" id="{93024EDD-2A47-47BF-8BD6-1973AA089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DED6E26F-E082-4F3C-88B5-16987404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1"/>
            <a:ext cx="11628474" cy="879596"/>
          </a:xfrm>
        </p:spPr>
        <p:txBody>
          <a:bodyPr vert="horz">
            <a:noAutofit/>
          </a:bodyPr>
          <a:lstStyle/>
          <a:p>
            <a:r>
              <a:rPr lang="sv-SE" sz="3200" dirty="0" smtClean="0"/>
              <a:t>Flexibilitet i framtiden</a:t>
            </a:r>
            <a:endParaRPr lang="sv-SE" sz="24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563526" y="1509823"/>
            <a:ext cx="9548037" cy="4679840"/>
          </a:xfrm>
        </p:spPr>
        <p:txBody>
          <a:bodyPr/>
          <a:lstStyle/>
          <a:p>
            <a:r>
              <a:rPr lang="sv-SE" dirty="0" smtClean="0"/>
              <a:t>Äntligen ses vi fysiskt!</a:t>
            </a:r>
          </a:p>
          <a:p>
            <a:endParaRPr lang="sv-SE" dirty="0"/>
          </a:p>
          <a:p>
            <a:r>
              <a:rPr lang="sv-SE" dirty="0" smtClean="0"/>
              <a:t>Tema: flexibilitet i framtiden</a:t>
            </a:r>
          </a:p>
          <a:p>
            <a:pPr lvl="1"/>
            <a:r>
              <a:rPr lang="sv-SE" dirty="0" smtClean="0"/>
              <a:t>Utgångspunkt </a:t>
            </a:r>
            <a:r>
              <a:rPr lang="sv-SE" dirty="0" err="1" smtClean="0"/>
              <a:t>sthlmflex</a:t>
            </a:r>
            <a:r>
              <a:rPr lang="sv-SE" dirty="0" smtClean="0"/>
              <a:t> men också flexibilitet generellt</a:t>
            </a:r>
          </a:p>
          <a:p>
            <a:pPr lvl="1"/>
            <a:endParaRPr lang="sv-SE" dirty="0"/>
          </a:p>
          <a:p>
            <a:r>
              <a:rPr lang="sv-SE" dirty="0" smtClean="0"/>
              <a:t>Ämnet flexibilitet är brett </a:t>
            </a:r>
            <a:r>
              <a:rPr lang="sv-SE" dirty="0"/>
              <a:t>och </a:t>
            </a:r>
            <a:r>
              <a:rPr lang="sv-SE" dirty="0" smtClean="0"/>
              <a:t>dynamiskt</a:t>
            </a:r>
          </a:p>
          <a:p>
            <a:pPr lvl="1"/>
            <a:r>
              <a:rPr lang="sv-SE" dirty="0"/>
              <a:t>D</a:t>
            </a:r>
            <a:r>
              <a:rPr lang="sv-SE" dirty="0" smtClean="0"/>
              <a:t>et </a:t>
            </a:r>
            <a:r>
              <a:rPr lang="sv-SE" dirty="0"/>
              <a:t>händer för tillfället mycket inom </a:t>
            </a:r>
            <a:r>
              <a:rPr lang="sv-SE" dirty="0" smtClean="0"/>
              <a:t>området (EU och nationellt)</a:t>
            </a:r>
          </a:p>
          <a:p>
            <a:pPr lvl="1"/>
            <a:r>
              <a:rPr lang="sv-SE" dirty="0" smtClean="0"/>
              <a:t>Idag skapar vi dialog 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10463349" y="1892595"/>
            <a:ext cx="1728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Välkomna!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b="1" dirty="0" smtClean="0"/>
              <a:t>Inledning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#1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#2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3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B912C42-FBF7-4EE3-A0F0-E63CA8C130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B912C42-FBF7-4EE3-A0F0-E63CA8C13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46FF9933-3F30-42C9-8E78-F3CBC69C1A50}"/>
              </a:ext>
            </a:extLst>
          </p:cNvPr>
          <p:cNvSpPr/>
          <p:nvPr/>
        </p:nvSpPr>
        <p:spPr>
          <a:xfrm>
            <a:off x="0" y="-13619"/>
            <a:ext cx="10463349" cy="89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E7B67F-D4A3-4EC6-A8C3-9B86DE5947C1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latshållare för innehåll 3">
            <a:extLst>
              <a:ext uri="{FF2B5EF4-FFF2-40B4-BE49-F238E27FC236}">
                <a16:creationId xmlns:a16="http://schemas.microsoft.com/office/drawing/2014/main" id="{93024EDD-2A47-47BF-8BD6-1973AA089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DED6E26F-E082-4F3C-88B5-16987404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810" y="1"/>
            <a:ext cx="11502189" cy="879596"/>
          </a:xfrm>
        </p:spPr>
        <p:txBody>
          <a:bodyPr vert="horz">
            <a:noAutofit/>
          </a:bodyPr>
          <a:lstStyle/>
          <a:p>
            <a:r>
              <a:rPr lang="sv-SE" sz="3200" dirty="0" smtClean="0"/>
              <a:t>Varför </a:t>
            </a:r>
            <a:r>
              <a:rPr lang="sv-SE" sz="3200" dirty="0" err="1" smtClean="0"/>
              <a:t>sthlmflex</a:t>
            </a:r>
            <a:endParaRPr lang="sv-SE" sz="24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563526" y="1509823"/>
            <a:ext cx="9548037" cy="4679840"/>
          </a:xfrm>
        </p:spPr>
        <p:txBody>
          <a:bodyPr/>
          <a:lstStyle/>
          <a:p>
            <a:r>
              <a:rPr lang="sv-SE" dirty="0" err="1"/>
              <a:t>sthlmflex</a:t>
            </a:r>
            <a:r>
              <a:rPr lang="sv-SE" dirty="0"/>
              <a:t> växte fram </a:t>
            </a:r>
            <a:r>
              <a:rPr lang="sv-SE" dirty="0" smtClean="0"/>
              <a:t>utifrån </a:t>
            </a:r>
            <a:r>
              <a:rPr lang="sv-SE" dirty="0" err="1" smtClean="0"/>
              <a:t>CoordiNet</a:t>
            </a:r>
            <a:r>
              <a:rPr lang="sv-SE" dirty="0"/>
              <a:t>-</a:t>
            </a:r>
            <a:r>
              <a:rPr lang="sv-SE" dirty="0" smtClean="0"/>
              <a:t>projektet</a:t>
            </a:r>
          </a:p>
          <a:p>
            <a:endParaRPr lang="sv-SE" dirty="0"/>
          </a:p>
          <a:p>
            <a:r>
              <a:rPr lang="sv-SE" dirty="0"/>
              <a:t>Det unika med </a:t>
            </a:r>
            <a:r>
              <a:rPr lang="sv-SE" dirty="0" err="1" smtClean="0"/>
              <a:t>sthlmflex</a:t>
            </a:r>
            <a:r>
              <a:rPr lang="sv-SE" dirty="0" smtClean="0"/>
              <a:t>: </a:t>
            </a:r>
            <a:r>
              <a:rPr lang="sv-SE" dirty="0"/>
              <a:t>möjligheten att regionnätsbolagen kunde </a:t>
            </a:r>
            <a:r>
              <a:rPr lang="sv-SE" dirty="0" smtClean="0"/>
              <a:t>köpa flexibilitetstjänster i varandras elnät</a:t>
            </a:r>
          </a:p>
          <a:p>
            <a:pPr lvl="1"/>
            <a:r>
              <a:rPr lang="sv-SE" dirty="0" smtClean="0"/>
              <a:t>Abonnemangväxling</a:t>
            </a:r>
          </a:p>
          <a:p>
            <a:pPr lvl="1"/>
            <a:endParaRPr lang="sv-SE" dirty="0"/>
          </a:p>
          <a:p>
            <a:r>
              <a:rPr lang="sv-SE" dirty="0"/>
              <a:t>E</a:t>
            </a:r>
            <a:r>
              <a:rPr lang="sv-SE" dirty="0" smtClean="0"/>
              <a:t>n </a:t>
            </a:r>
            <a:r>
              <a:rPr lang="sv-SE" dirty="0"/>
              <a:t>lärorik resa </a:t>
            </a:r>
            <a:endParaRPr lang="sv-SE" dirty="0" smtClean="0"/>
          </a:p>
          <a:p>
            <a:pPr lvl="1"/>
            <a:r>
              <a:rPr lang="sv-SE" dirty="0" smtClean="0"/>
              <a:t>Från forskningspilotprojekt till </a:t>
            </a:r>
            <a:r>
              <a:rPr lang="sv-SE" dirty="0"/>
              <a:t>en etablerad marknadsplattform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0463349" y="1892595"/>
            <a:ext cx="1728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Välkomna!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b="1" dirty="0" smtClean="0"/>
              <a:t>Inledning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#1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#2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1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B912C42-FBF7-4EE3-A0F0-E63CA8C130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B912C42-FBF7-4EE3-A0F0-E63CA8C13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46FF9933-3F30-42C9-8E78-F3CBC69C1A50}"/>
              </a:ext>
            </a:extLst>
          </p:cNvPr>
          <p:cNvSpPr/>
          <p:nvPr/>
        </p:nvSpPr>
        <p:spPr>
          <a:xfrm>
            <a:off x="0" y="-13619"/>
            <a:ext cx="10463349" cy="89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E7B67F-D4A3-4EC6-A8C3-9B86DE5947C1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latshållare för innehåll 3">
            <a:extLst>
              <a:ext uri="{FF2B5EF4-FFF2-40B4-BE49-F238E27FC236}">
                <a16:creationId xmlns:a16="http://schemas.microsoft.com/office/drawing/2014/main" id="{93024EDD-2A47-47BF-8BD6-1973AA089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DED6E26F-E082-4F3C-88B5-16987404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1"/>
            <a:ext cx="11628474" cy="879596"/>
          </a:xfrm>
        </p:spPr>
        <p:txBody>
          <a:bodyPr vert="horz">
            <a:noAutofit/>
          </a:bodyPr>
          <a:lstStyle/>
          <a:p>
            <a:r>
              <a:rPr lang="sv-SE" sz="3200" dirty="0" smtClean="0"/>
              <a:t>Summering av säsongen</a:t>
            </a:r>
            <a:endParaRPr lang="sv-SE" sz="24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563526" y="1089080"/>
            <a:ext cx="9548037" cy="2039132"/>
          </a:xfrm>
        </p:spPr>
        <p:txBody>
          <a:bodyPr>
            <a:normAutofit lnSpcReduction="10000"/>
          </a:bodyPr>
          <a:lstStyle/>
          <a:p>
            <a:pPr lvl="0"/>
            <a:r>
              <a:rPr lang="sv-SE" sz="2400" dirty="0" smtClean="0"/>
              <a:t>Antalet </a:t>
            </a:r>
            <a:r>
              <a:rPr lang="sv-SE" sz="2400" dirty="0" err="1"/>
              <a:t>flexresurser</a:t>
            </a:r>
            <a:r>
              <a:rPr lang="sv-SE" sz="2400" dirty="0"/>
              <a:t> och flexleverantörer på </a:t>
            </a:r>
            <a:r>
              <a:rPr lang="sv-SE" sz="2400" dirty="0" err="1"/>
              <a:t>sthlmflex</a:t>
            </a:r>
            <a:r>
              <a:rPr lang="sv-SE" sz="2400" dirty="0"/>
              <a:t> har ökat från vintern </a:t>
            </a:r>
            <a:r>
              <a:rPr lang="sv-SE" sz="2400" dirty="0" smtClean="0"/>
              <a:t>21/22 </a:t>
            </a:r>
            <a:r>
              <a:rPr lang="sv-SE" sz="2400" dirty="0"/>
              <a:t>till idag</a:t>
            </a:r>
            <a:r>
              <a:rPr lang="sv-SE" sz="2400" dirty="0" smtClean="0"/>
              <a:t>. Idag:</a:t>
            </a:r>
            <a:endParaRPr lang="sv-SE" sz="2400" dirty="0"/>
          </a:p>
          <a:p>
            <a:pPr lvl="1"/>
            <a:r>
              <a:rPr lang="sv-SE" sz="2000" dirty="0" smtClean="0"/>
              <a:t>10 </a:t>
            </a:r>
            <a:r>
              <a:rPr lang="sv-SE" sz="2000" dirty="0" err="1" smtClean="0"/>
              <a:t>flexleverantörer</a:t>
            </a:r>
            <a:r>
              <a:rPr lang="sv-SE" sz="2000" dirty="0" smtClean="0"/>
              <a:t> (6st i vintern  21/22)</a:t>
            </a:r>
            <a:endParaRPr lang="sv-SE" sz="2000" dirty="0" smtClean="0"/>
          </a:p>
          <a:p>
            <a:pPr lvl="1"/>
            <a:r>
              <a:rPr lang="sv-SE" sz="2000" dirty="0" smtClean="0"/>
              <a:t>4600 </a:t>
            </a:r>
            <a:r>
              <a:rPr lang="sv-SE" sz="2000" dirty="0" err="1" smtClean="0"/>
              <a:t>flexresurser</a:t>
            </a:r>
            <a:r>
              <a:rPr lang="sv-SE" sz="2000" dirty="0" smtClean="0"/>
              <a:t> (-20% i vinterns 21/22)</a:t>
            </a:r>
          </a:p>
          <a:p>
            <a:pPr lvl="1"/>
            <a:endParaRPr lang="sv-SE" sz="2000" dirty="0" smtClean="0"/>
          </a:p>
          <a:p>
            <a:pPr lvl="0"/>
            <a:r>
              <a:rPr lang="sv-SE" sz="2400" dirty="0" smtClean="0"/>
              <a:t>Volymer, antal bud </a:t>
            </a:r>
            <a:r>
              <a:rPr lang="sv-SE" sz="2400" dirty="0" smtClean="0"/>
              <a:t>och snittpriser per produkt:</a:t>
            </a:r>
            <a:endParaRPr lang="sv-SE" sz="2400" dirty="0"/>
          </a:p>
        </p:txBody>
      </p:sp>
      <p:sp>
        <p:nvSpPr>
          <p:cNvPr id="13" name="textruta 12"/>
          <p:cNvSpPr txBox="1"/>
          <p:nvPr/>
        </p:nvSpPr>
        <p:spPr>
          <a:xfrm>
            <a:off x="10463349" y="1892595"/>
            <a:ext cx="1728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Välkomna!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b="1" dirty="0" smtClean="0"/>
              <a:t>Inledning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#1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#2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9404" name="Picture 2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3" y="3429000"/>
            <a:ext cx="10273643" cy="2851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8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B912C42-FBF7-4EE3-A0F0-E63CA8C130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9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B912C42-FBF7-4EE3-A0F0-E63CA8C13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46FF9933-3F30-42C9-8E78-F3CBC69C1A50}"/>
              </a:ext>
            </a:extLst>
          </p:cNvPr>
          <p:cNvSpPr/>
          <p:nvPr/>
        </p:nvSpPr>
        <p:spPr>
          <a:xfrm>
            <a:off x="0" y="-13619"/>
            <a:ext cx="10463349" cy="89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E7B67F-D4A3-4EC6-A8C3-9B86DE5947C1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latshållare för innehåll 3">
            <a:extLst>
              <a:ext uri="{FF2B5EF4-FFF2-40B4-BE49-F238E27FC236}">
                <a16:creationId xmlns:a16="http://schemas.microsoft.com/office/drawing/2014/main" id="{93024EDD-2A47-47BF-8BD6-1973AA089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DED6E26F-E082-4F3C-88B5-16987404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1"/>
            <a:ext cx="11628474" cy="879596"/>
          </a:xfrm>
        </p:spPr>
        <p:txBody>
          <a:bodyPr vert="horz">
            <a:noAutofit/>
          </a:bodyPr>
          <a:lstStyle/>
          <a:p>
            <a:r>
              <a:rPr lang="sv-SE" sz="3200" dirty="0" smtClean="0"/>
              <a:t>Vad händer nu med </a:t>
            </a:r>
            <a:r>
              <a:rPr lang="sv-SE" sz="3200" dirty="0" err="1" smtClean="0"/>
              <a:t>sthlmflex</a:t>
            </a:r>
            <a:r>
              <a:rPr lang="sv-SE" sz="3200" dirty="0" smtClean="0"/>
              <a:t>?</a:t>
            </a:r>
            <a:endParaRPr lang="sv-SE" sz="24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563526" y="1509823"/>
            <a:ext cx="9548037" cy="4679840"/>
          </a:xfrm>
        </p:spPr>
        <p:txBody>
          <a:bodyPr>
            <a:normAutofit/>
          </a:bodyPr>
          <a:lstStyle/>
          <a:p>
            <a:pPr lvl="0"/>
            <a:r>
              <a:rPr lang="sv-SE" dirty="0"/>
              <a:t>H</a:t>
            </a:r>
            <a:r>
              <a:rPr lang="sv-SE" dirty="0" smtClean="0"/>
              <a:t>ur </a:t>
            </a:r>
            <a:r>
              <a:rPr lang="sv-SE" dirty="0"/>
              <a:t>vi kan ta vidare de erfarenheter och lärdomar vi har </a:t>
            </a:r>
            <a:r>
              <a:rPr lang="sv-SE" dirty="0" smtClean="0"/>
              <a:t>fått under tre säsonger?</a:t>
            </a:r>
          </a:p>
          <a:p>
            <a:pPr lvl="1"/>
            <a:r>
              <a:rPr lang="sv-SE" dirty="0" smtClean="0"/>
              <a:t>Sikte och ambition </a:t>
            </a:r>
            <a:r>
              <a:rPr lang="sv-SE" dirty="0"/>
              <a:t>mot en ny lokal flexibilitetsmarknad för effektflexibilitet i regionen. </a:t>
            </a:r>
            <a:endParaRPr lang="sv-SE" dirty="0" smtClean="0"/>
          </a:p>
          <a:p>
            <a:pPr lvl="1"/>
            <a:endParaRPr lang="sv-SE" dirty="0"/>
          </a:p>
          <a:p>
            <a:pPr lvl="0"/>
            <a:r>
              <a:rPr lang="sv-SE" dirty="0"/>
              <a:t>Arbete pågår för en marknadsplats till nästa vinter </a:t>
            </a:r>
            <a:endParaRPr lang="sv-SE" dirty="0" smtClean="0"/>
          </a:p>
          <a:p>
            <a:pPr lvl="1"/>
            <a:r>
              <a:rPr lang="sv-SE" dirty="0" smtClean="0"/>
              <a:t>Möjligheter utvärderas </a:t>
            </a:r>
            <a:r>
              <a:rPr lang="sv-SE" dirty="0"/>
              <a:t>för att upplåta en ny marknadsplats inom Stockholmsområdet för en ny lokal </a:t>
            </a:r>
            <a:r>
              <a:rPr lang="sv-SE" dirty="0" err="1"/>
              <a:t>flexmarknad</a:t>
            </a:r>
            <a:r>
              <a:rPr lang="sv-SE" dirty="0"/>
              <a:t> med sikte på kommande vintersäsong </a:t>
            </a:r>
            <a:r>
              <a:rPr lang="sv-SE" dirty="0" smtClean="0"/>
              <a:t>2023/2024 och längre sikt. </a:t>
            </a:r>
          </a:p>
          <a:p>
            <a:pPr lvl="1"/>
            <a:r>
              <a:rPr lang="sv-SE" dirty="0" smtClean="0"/>
              <a:t>Upphandling pågår</a:t>
            </a:r>
          </a:p>
          <a:p>
            <a:pPr lvl="1"/>
            <a:r>
              <a:rPr lang="sv-SE" dirty="0" err="1" smtClean="0"/>
              <a:t>Svk</a:t>
            </a:r>
            <a:r>
              <a:rPr lang="sv-SE" dirty="0" smtClean="0"/>
              <a:t> </a:t>
            </a:r>
            <a:r>
              <a:rPr lang="sv-SE" dirty="0"/>
              <a:t>återkommer med mer information så fort som möjligt under våren. 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0463349" y="1892595"/>
            <a:ext cx="1728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Välkomna!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b="1" dirty="0" smtClean="0"/>
              <a:t>Inledning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#1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#2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B912C42-FBF7-4EE3-A0F0-E63CA8C130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3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B912C42-FBF7-4EE3-A0F0-E63CA8C13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46FF9933-3F30-42C9-8E78-F3CBC69C1A50}"/>
              </a:ext>
            </a:extLst>
          </p:cNvPr>
          <p:cNvSpPr/>
          <p:nvPr/>
        </p:nvSpPr>
        <p:spPr>
          <a:xfrm>
            <a:off x="0" y="-13619"/>
            <a:ext cx="10463349" cy="89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E7B67F-D4A3-4EC6-A8C3-9B86DE5947C1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latshållare för innehåll 3">
            <a:extLst>
              <a:ext uri="{FF2B5EF4-FFF2-40B4-BE49-F238E27FC236}">
                <a16:creationId xmlns:a16="http://schemas.microsoft.com/office/drawing/2014/main" id="{93024EDD-2A47-47BF-8BD6-1973AA089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DED6E26F-E082-4F3C-88B5-16987404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1"/>
            <a:ext cx="11628474" cy="879596"/>
          </a:xfrm>
        </p:spPr>
        <p:txBody>
          <a:bodyPr vert="horz">
            <a:noAutofit/>
          </a:bodyPr>
          <a:lstStyle/>
          <a:p>
            <a:r>
              <a:rPr lang="sv-SE" sz="3200" dirty="0" smtClean="0"/>
              <a:t>Flexibilitet i framtiden</a:t>
            </a:r>
            <a:endParaRPr lang="sv-SE" sz="24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563526" y="1509823"/>
            <a:ext cx="9548037" cy="4679840"/>
          </a:xfrm>
        </p:spPr>
        <p:txBody>
          <a:bodyPr>
            <a:normAutofit fontScale="92500"/>
          </a:bodyPr>
          <a:lstStyle/>
          <a:p>
            <a:pPr lvl="0"/>
            <a:r>
              <a:rPr lang="sv-SE" dirty="0" err="1"/>
              <a:t>F</a:t>
            </a:r>
            <a:r>
              <a:rPr lang="sv-SE" dirty="0" err="1" smtClean="0"/>
              <a:t>lexmarknader</a:t>
            </a:r>
            <a:r>
              <a:rPr lang="sv-SE" dirty="0" smtClean="0"/>
              <a:t> </a:t>
            </a:r>
            <a:r>
              <a:rPr lang="sv-SE" dirty="0"/>
              <a:t>kommer vara en viktig del av framtidens elsystem</a:t>
            </a:r>
            <a:endParaRPr lang="sv-SE" dirty="0" smtClean="0"/>
          </a:p>
          <a:p>
            <a:pPr lvl="1"/>
            <a:r>
              <a:rPr lang="sv-SE" dirty="0" smtClean="0"/>
              <a:t>Lokala </a:t>
            </a:r>
            <a:r>
              <a:rPr lang="sv-SE" dirty="0" err="1"/>
              <a:t>flexmarknader</a:t>
            </a:r>
            <a:r>
              <a:rPr lang="sv-SE" dirty="0"/>
              <a:t> som en kompletterande </a:t>
            </a:r>
            <a:r>
              <a:rPr lang="sv-SE" dirty="0" smtClean="0"/>
              <a:t>marknad</a:t>
            </a:r>
          </a:p>
          <a:p>
            <a:r>
              <a:rPr lang="sv-SE" dirty="0" smtClean="0"/>
              <a:t>Nya bestämmelser från EU för hur nationella </a:t>
            </a:r>
            <a:r>
              <a:rPr lang="sv-SE" dirty="0" err="1" smtClean="0"/>
              <a:t>flexmarknader</a:t>
            </a:r>
            <a:r>
              <a:rPr lang="sv-SE" dirty="0" smtClean="0"/>
              <a:t> ska utformas </a:t>
            </a:r>
            <a:r>
              <a:rPr lang="sv-SE" dirty="0" smtClean="0">
                <a:sym typeface="Wingdings" panose="05000000000000000000" pitchFamily="2" charset="2"/>
              </a:rPr>
              <a:t> </a:t>
            </a:r>
            <a:r>
              <a:rPr lang="sv-SE" dirty="0" smtClean="0"/>
              <a:t>Träder i kraft inom ett par år</a:t>
            </a:r>
          </a:p>
          <a:p>
            <a:pPr lvl="1"/>
            <a:r>
              <a:rPr lang="sv-SE" dirty="0" smtClean="0"/>
              <a:t>Vi vet inte i dagsläget hur det nya regelverket kommer att se ut</a:t>
            </a:r>
          </a:p>
          <a:p>
            <a:r>
              <a:rPr lang="sv-SE" dirty="0" smtClean="0"/>
              <a:t>En nationell standardiserad lokal flexibilitetsmarknad</a:t>
            </a:r>
          </a:p>
          <a:p>
            <a:r>
              <a:rPr lang="sv-SE" dirty="0" smtClean="0"/>
              <a:t>Regeringsuppdrag att främja ett mer flexibelt elsystem och olika demonstrationsprojekt (t.ex. </a:t>
            </a:r>
            <a:r>
              <a:rPr lang="sv-SE" dirty="0" err="1" smtClean="0"/>
              <a:t>flexIN</a:t>
            </a:r>
            <a:r>
              <a:rPr lang="sv-SE" dirty="0" smtClean="0"/>
              <a:t>)</a:t>
            </a:r>
          </a:p>
          <a:p>
            <a:r>
              <a:rPr lang="sv-SE" dirty="0" smtClean="0"/>
              <a:t>För att inte tappa </a:t>
            </a:r>
            <a:r>
              <a:rPr lang="sv-SE" dirty="0" err="1" smtClean="0"/>
              <a:t>momentum</a:t>
            </a:r>
            <a:r>
              <a:rPr lang="sv-SE" dirty="0" smtClean="0"/>
              <a:t>: Svenska kraftnät utreder möjligheten att tillhandahålla </a:t>
            </a:r>
            <a:r>
              <a:rPr lang="sv-SE" dirty="0"/>
              <a:t>en ny lokal skalbar marknadslösning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13" name="textruta 12"/>
          <p:cNvSpPr txBox="1"/>
          <p:nvPr/>
        </p:nvSpPr>
        <p:spPr>
          <a:xfrm>
            <a:off x="10463349" y="1892595"/>
            <a:ext cx="1728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Välkomna!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b="1" dirty="0" smtClean="0"/>
              <a:t>Inledning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#1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#2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241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B912C42-FBF7-4EE3-A0F0-E63CA8C1302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9" name="think-cell Slide" r:id="rId5" imgW="622" imgH="623" progId="TCLayout.ActiveDocument.1">
                  <p:embed/>
                </p:oleObj>
              </mc:Choice>
              <mc:Fallback>
                <p:oleObj name="think-cell Slide" r:id="rId5" imgW="622" imgH="62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B912C42-FBF7-4EE3-A0F0-E63CA8C130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ktangel 30">
            <a:extLst>
              <a:ext uri="{FF2B5EF4-FFF2-40B4-BE49-F238E27FC236}">
                <a16:creationId xmlns:a16="http://schemas.microsoft.com/office/drawing/2014/main" id="{46FF9933-3F30-42C9-8E78-F3CBC69C1A50}"/>
              </a:ext>
            </a:extLst>
          </p:cNvPr>
          <p:cNvSpPr/>
          <p:nvPr/>
        </p:nvSpPr>
        <p:spPr>
          <a:xfrm>
            <a:off x="0" y="-13619"/>
            <a:ext cx="10463349" cy="893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3EE7B67F-D4A3-4EC6-A8C3-9B86DE5947C1}"/>
              </a:ext>
            </a:extLst>
          </p:cNvPr>
          <p:cNvSpPr/>
          <p:nvPr/>
        </p:nvSpPr>
        <p:spPr>
          <a:xfrm>
            <a:off x="10463349" y="0"/>
            <a:ext cx="1728651" cy="6858000"/>
          </a:xfrm>
          <a:prstGeom prst="rect">
            <a:avLst/>
          </a:prstGeom>
          <a:solidFill>
            <a:srgbClr val="FFD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Platshållare för innehåll 3">
            <a:extLst>
              <a:ext uri="{FF2B5EF4-FFF2-40B4-BE49-F238E27FC236}">
                <a16:creationId xmlns:a16="http://schemas.microsoft.com/office/drawing/2014/main" id="{93024EDD-2A47-47BF-8BD6-1973AA089B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t="-849" r="10605" b="23235"/>
          <a:stretch/>
        </p:blipFill>
        <p:spPr>
          <a:xfrm>
            <a:off x="10463349" y="0"/>
            <a:ext cx="1728651" cy="879596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DED6E26F-E082-4F3C-88B5-16987404E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26" y="1"/>
            <a:ext cx="11628474" cy="879596"/>
          </a:xfrm>
        </p:spPr>
        <p:txBody>
          <a:bodyPr vert="horz">
            <a:noAutofit/>
          </a:bodyPr>
          <a:lstStyle/>
          <a:p>
            <a:r>
              <a:rPr lang="sv-SE" sz="3200" dirty="0" smtClean="0"/>
              <a:t>Panel flexleverantörer</a:t>
            </a:r>
            <a:endParaRPr lang="sv-SE" sz="24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563526" y="1509823"/>
            <a:ext cx="9548037" cy="467984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dk1"/>
                </a:solidFill>
              </a:rPr>
              <a:t>Dan-Eric Archer, </a:t>
            </a:r>
            <a:r>
              <a:rPr lang="sv-SE" dirty="0" err="1">
                <a:solidFill>
                  <a:schemeClr val="dk1"/>
                </a:solidFill>
              </a:rPr>
              <a:t>CheckWatt</a:t>
            </a:r>
            <a:r>
              <a:rPr lang="sv-SE" dirty="0">
                <a:solidFill>
                  <a:schemeClr val="dk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dk1"/>
                </a:solidFill>
              </a:rPr>
              <a:t>Mattias Harrysson, </a:t>
            </a:r>
            <a:r>
              <a:rPr lang="sv-SE" dirty="0" err="1">
                <a:solidFill>
                  <a:schemeClr val="dk1"/>
                </a:solidFill>
              </a:rPr>
              <a:t>Entelios</a:t>
            </a:r>
            <a:r>
              <a:rPr lang="sv-SE" dirty="0">
                <a:solidFill>
                  <a:schemeClr val="dk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dk1"/>
                </a:solidFill>
              </a:rPr>
              <a:t>Carl-Johan </a:t>
            </a:r>
            <a:r>
              <a:rPr lang="sv-SE" dirty="0" err="1">
                <a:solidFill>
                  <a:schemeClr val="dk1"/>
                </a:solidFill>
              </a:rPr>
              <a:t>Kokacka</a:t>
            </a:r>
            <a:r>
              <a:rPr lang="sv-SE" dirty="0">
                <a:solidFill>
                  <a:schemeClr val="dk1"/>
                </a:solidFill>
              </a:rPr>
              <a:t>, </a:t>
            </a:r>
            <a:r>
              <a:rPr lang="sv-SE" dirty="0" smtClean="0">
                <a:solidFill>
                  <a:schemeClr val="dk1"/>
                </a:solidFill>
              </a:rPr>
              <a:t>Myrspoven</a:t>
            </a:r>
            <a:endParaRPr lang="sv-SE" dirty="0">
              <a:solidFill>
                <a:schemeClr val="dk1"/>
              </a:solidFill>
            </a:endParaRPr>
          </a:p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dk1"/>
                </a:solidFill>
              </a:rPr>
              <a:t>Joachim Lindborg, </a:t>
            </a:r>
            <a:r>
              <a:rPr lang="sv-SE" dirty="0" err="1">
                <a:solidFill>
                  <a:schemeClr val="dk1"/>
                </a:solidFill>
              </a:rPr>
              <a:t>Ngenic</a:t>
            </a:r>
            <a:r>
              <a:rPr lang="sv-SE" dirty="0">
                <a:solidFill>
                  <a:schemeClr val="dk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dk1"/>
                </a:solidFill>
              </a:rPr>
              <a:t>Joakim Salqvist, </a:t>
            </a:r>
            <a:r>
              <a:rPr lang="sv-SE" dirty="0" err="1">
                <a:solidFill>
                  <a:schemeClr val="dk1"/>
                </a:solidFill>
              </a:rPr>
              <a:t>Tibber</a:t>
            </a:r>
            <a:r>
              <a:rPr lang="sv-SE" dirty="0">
                <a:solidFill>
                  <a:schemeClr val="dk1"/>
                </a:solidFill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sv-SE" dirty="0">
                <a:solidFill>
                  <a:schemeClr val="dk1"/>
                </a:solidFill>
              </a:rPr>
              <a:t>Erik Forsén, Stockholm Exergi  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10463349" y="1892595"/>
            <a:ext cx="17286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Välkomna!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Agenda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Inledning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b="1" dirty="0" smtClean="0"/>
              <a:t>Panel #1</a:t>
            </a:r>
          </a:p>
          <a:p>
            <a:endParaRPr lang="sv-SE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sv-SE" dirty="0" smtClean="0">
                <a:solidFill>
                  <a:schemeClr val="bg1">
                    <a:lumMod val="50000"/>
                  </a:schemeClr>
                </a:solidFill>
              </a:rPr>
              <a:t>Panel #2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5800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53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3&quot;&gt;&lt;elem m_fUsage=&quot;4.95123220189682466952E+00&quot;&gt;&lt;m_msothmcolidx val=&quot;0&quot;/&gt;&lt;m_rgb r=&quot;13&quot; g=&quot;A0&quot; b=&quot;03&quot;/&gt;&lt;/elem&gt;&lt;elem m_fUsage=&quot;4.22771397872348408953E+00&quot;&gt;&lt;m_msothmcolidx val=&quot;0&quot;/&gt;&lt;m_rgb r=&quot;F2&quot; g=&quot;00&quot; b=&quot;00&quot;/&gt;&lt;/elem&gt;&lt;elem m_fUsage=&quot;5.42925429935999237507E-01&quot;&gt;&lt;m_msothmcolidx val=&quot;0&quot;/&gt;&lt;m_rgb r=&quot;31&quot; g=&quot;C8&quot; b=&quot;2D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4658238B8EC0649BE70EB865B6827FB" ma:contentTypeVersion="16" ma:contentTypeDescription="Opprett et nytt dokument." ma:contentTypeScope="" ma:versionID="4710c3045341e51fbcd92e90a9155391">
  <xsd:schema xmlns:xsd="http://www.w3.org/2001/XMLSchema" xmlns:xs="http://www.w3.org/2001/XMLSchema" xmlns:p="http://schemas.microsoft.com/office/2006/metadata/properties" xmlns:ns2="45383704-fa8e-417a-a947-35877ae54e25" xmlns:ns3="7687abff-f8ea-4183-b9a3-51c2b420dbf9" targetNamespace="http://schemas.microsoft.com/office/2006/metadata/properties" ma:root="true" ma:fieldsID="1877533df0287eb4678901221a33454e" ns2:_="" ns3:_="">
    <xsd:import namespace="45383704-fa8e-417a-a947-35877ae54e25"/>
    <xsd:import namespace="7687abff-f8ea-4183-b9a3-51c2b420db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83704-fa8e-417a-a947-35877ae54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c6bfcca0-35c0-48e3-be63-75b2ba1abc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7abff-f8ea-4183-b9a3-51c2b420dbf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4ccfd6-cc49-43b3-b161-23e72506a66a}" ma:internalName="TaxCatchAll" ma:showField="CatchAllData" ma:web="7687abff-f8ea-4183-b9a3-51c2b420db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383704-fa8e-417a-a947-35877ae54e25">
      <Terms xmlns="http://schemas.microsoft.com/office/infopath/2007/PartnerControls"/>
    </lcf76f155ced4ddcb4097134ff3c332f>
    <TaxCatchAll xmlns="7687abff-f8ea-4183-b9a3-51c2b420dbf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71B21A-E333-42B2-B74E-4D60E84C5C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383704-fa8e-417a-a947-35877ae54e25"/>
    <ds:schemaRef ds:uri="7687abff-f8ea-4183-b9a3-51c2b420db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889436-AD12-4C23-9FA6-50F23C1977D4}">
  <ds:schemaRefs>
    <ds:schemaRef ds:uri="45383704-fa8e-417a-a947-35877ae54e25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687abff-f8ea-4183-b9a3-51c2b420dbf9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B2CA25D-F35D-40CF-86F7-225C16E5A6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513</Words>
  <Application>Microsoft Office PowerPoint</Application>
  <PresentationFormat>Bredbild</PresentationFormat>
  <Paragraphs>169</Paragraphs>
  <Slides>11</Slides>
  <Notes>8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Office-tema</vt:lpstr>
      <vt:lpstr>think-cell Slide</vt:lpstr>
      <vt:lpstr>PowerPoint-presentation</vt:lpstr>
      <vt:lpstr>Välkomna!</vt:lpstr>
      <vt:lpstr>Agenda</vt:lpstr>
      <vt:lpstr>Flexibilitet i framtiden</vt:lpstr>
      <vt:lpstr>Varför sthlmflex</vt:lpstr>
      <vt:lpstr>Summering av säsongen</vt:lpstr>
      <vt:lpstr>Vad händer nu med sthlmflex?</vt:lpstr>
      <vt:lpstr>Flexibilitet i framtiden</vt:lpstr>
      <vt:lpstr>Panel flexleverantörer</vt:lpstr>
      <vt:lpstr>Panel Elnätsägare (TSO/DSO)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Westman Larsson</dc:creator>
  <cp:lastModifiedBy>Topel, Monika</cp:lastModifiedBy>
  <cp:revision>380</cp:revision>
  <cp:lastPrinted>2022-04-19T15:50:17Z</cp:lastPrinted>
  <dcterms:created xsi:type="dcterms:W3CDTF">2022-04-12T11:36:15Z</dcterms:created>
  <dcterms:modified xsi:type="dcterms:W3CDTF">2023-02-20T18:57:18Z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0x01010004658238B8EC0649BE70EB865B6827FB</vt:lpwstr>
  </property>
  <property fmtid="{D5CDD505-2E9C-101B-9397-08002B2CF9AE}" pid="3" name="MediaServiceImageTags">
    <vt:lpwstr/>
  </property>
  <property fmtid="{D5CDD505-2E9C-101B-9397-08002B2CF9AE}" pid="4" name="MSIP_Label_e4aaaee5-c84d-4c37-ab3c-99d07fb6d639_Enabled">
    <vt:lpwstr>true</vt:lpwstr>
  </property>
  <property fmtid="{D5CDD505-2E9C-101B-9397-08002B2CF9AE}" pid="5" name="MSIP_Label_e4aaaee5-c84d-4c37-ab3c-99d07fb6d639_SetDate">
    <vt:lpwstr>2023-01-25T09:26:27Z</vt:lpwstr>
  </property>
  <property fmtid="{D5CDD505-2E9C-101B-9397-08002B2CF9AE}" pid="6" name="MSIP_Label_e4aaaee5-c84d-4c37-ab3c-99d07fb6d639_Method">
    <vt:lpwstr>Privileged</vt:lpwstr>
  </property>
  <property fmtid="{D5CDD505-2E9C-101B-9397-08002B2CF9AE}" pid="7" name="MSIP_Label_e4aaaee5-c84d-4c37-ab3c-99d07fb6d639_Name">
    <vt:lpwstr>e4aaaee5-c84d-4c37-ab3c-99d07fb6d639</vt:lpwstr>
  </property>
  <property fmtid="{D5CDD505-2E9C-101B-9397-08002B2CF9AE}" pid="8" name="MSIP_Label_e4aaaee5-c84d-4c37-ab3c-99d07fb6d639_SiteId">
    <vt:lpwstr>f8be18a6-f648-4a47-be73-86d6c5c6604d</vt:lpwstr>
  </property>
  <property fmtid="{D5CDD505-2E9C-101B-9397-08002B2CF9AE}" pid="9" name="MSIP_Label_e4aaaee5-c84d-4c37-ab3c-99d07fb6d639_ActionId">
    <vt:lpwstr>56f50f98-af30-4a5f-b754-57818594eb37</vt:lpwstr>
  </property>
  <property fmtid="{D5CDD505-2E9C-101B-9397-08002B2CF9AE}" pid="10" name="MSIP_Label_e4aaaee5-c84d-4c37-ab3c-99d07fb6d639_ContentBits">
    <vt:lpwstr>2</vt:lpwstr>
  </property>
</Properties>
</file>