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3" r:id="rId2"/>
    <p:sldMasterId id="2147483773" r:id="rId3"/>
  </p:sldMasterIdLst>
  <p:notesMasterIdLst>
    <p:notesMasterId r:id="rId31"/>
  </p:notesMasterIdLst>
  <p:handoutMasterIdLst>
    <p:handoutMasterId r:id="rId32"/>
  </p:handoutMasterIdLst>
  <p:sldIdLst>
    <p:sldId id="256" r:id="rId4"/>
    <p:sldId id="257" r:id="rId5"/>
    <p:sldId id="307" r:id="rId6"/>
    <p:sldId id="308" r:id="rId7"/>
    <p:sldId id="309" r:id="rId8"/>
    <p:sldId id="339" r:id="rId9"/>
    <p:sldId id="338" r:id="rId10"/>
    <p:sldId id="315" r:id="rId11"/>
    <p:sldId id="317" r:id="rId12"/>
    <p:sldId id="318" r:id="rId13"/>
    <p:sldId id="319" r:id="rId14"/>
    <p:sldId id="320" r:id="rId15"/>
    <p:sldId id="323" r:id="rId16"/>
    <p:sldId id="337" r:id="rId17"/>
    <p:sldId id="322" r:id="rId18"/>
    <p:sldId id="263" r:id="rId19"/>
    <p:sldId id="326" r:id="rId20"/>
    <p:sldId id="327" r:id="rId21"/>
    <p:sldId id="332" r:id="rId22"/>
    <p:sldId id="328" r:id="rId23"/>
    <p:sldId id="329" r:id="rId24"/>
    <p:sldId id="333" r:id="rId25"/>
    <p:sldId id="335" r:id="rId26"/>
    <p:sldId id="334" r:id="rId27"/>
    <p:sldId id="301" r:id="rId28"/>
    <p:sldId id="324" r:id="rId29"/>
    <p:sldId id="262" r:id="rId30"/>
  </p:sldIdLst>
  <p:sldSz cx="12195175" cy="6859588"/>
  <p:notesSz cx="9144000" cy="6858000"/>
  <p:defaultTextStyle>
    <a:defPPr>
      <a:defRPr lang="sv-SE"/>
    </a:defPPr>
    <a:lvl1pPr algn="l" rtl="0" fontAlgn="base">
      <a:spcBef>
        <a:spcPct val="0"/>
      </a:spcBef>
      <a:spcAft>
        <a:spcPct val="0"/>
      </a:spcAft>
      <a:defRPr kern="1200">
        <a:solidFill>
          <a:schemeClr val="tx1"/>
        </a:solidFill>
        <a:latin typeface="Arial" charset="0"/>
        <a:ea typeface="+mn-ea"/>
        <a:cs typeface="Arial" charset="0"/>
      </a:defRPr>
    </a:lvl1pPr>
    <a:lvl2pPr marL="414659" algn="l" rtl="0" fontAlgn="base">
      <a:spcBef>
        <a:spcPct val="0"/>
      </a:spcBef>
      <a:spcAft>
        <a:spcPct val="0"/>
      </a:spcAft>
      <a:defRPr kern="1200">
        <a:solidFill>
          <a:schemeClr val="tx1"/>
        </a:solidFill>
        <a:latin typeface="Arial" charset="0"/>
        <a:ea typeface="+mn-ea"/>
        <a:cs typeface="Arial" charset="0"/>
      </a:defRPr>
    </a:lvl2pPr>
    <a:lvl3pPr marL="829317" algn="l" rtl="0" fontAlgn="base">
      <a:spcBef>
        <a:spcPct val="0"/>
      </a:spcBef>
      <a:spcAft>
        <a:spcPct val="0"/>
      </a:spcAft>
      <a:defRPr kern="1200">
        <a:solidFill>
          <a:schemeClr val="tx1"/>
        </a:solidFill>
        <a:latin typeface="Arial" charset="0"/>
        <a:ea typeface="+mn-ea"/>
        <a:cs typeface="Arial" charset="0"/>
      </a:defRPr>
    </a:lvl3pPr>
    <a:lvl4pPr marL="1243976" algn="l" rtl="0" fontAlgn="base">
      <a:spcBef>
        <a:spcPct val="0"/>
      </a:spcBef>
      <a:spcAft>
        <a:spcPct val="0"/>
      </a:spcAft>
      <a:defRPr kern="1200">
        <a:solidFill>
          <a:schemeClr val="tx1"/>
        </a:solidFill>
        <a:latin typeface="Arial" charset="0"/>
        <a:ea typeface="+mn-ea"/>
        <a:cs typeface="Arial" charset="0"/>
      </a:defRPr>
    </a:lvl4pPr>
    <a:lvl5pPr marL="1658637" algn="l" rtl="0" fontAlgn="base">
      <a:spcBef>
        <a:spcPct val="0"/>
      </a:spcBef>
      <a:spcAft>
        <a:spcPct val="0"/>
      </a:spcAft>
      <a:defRPr kern="1200">
        <a:solidFill>
          <a:schemeClr val="tx1"/>
        </a:solidFill>
        <a:latin typeface="Arial" charset="0"/>
        <a:ea typeface="+mn-ea"/>
        <a:cs typeface="Arial" charset="0"/>
      </a:defRPr>
    </a:lvl5pPr>
    <a:lvl6pPr marL="2073294" algn="l" defTabSz="829317" rtl="0" eaLnBrk="1" latinLnBrk="0" hangingPunct="1">
      <a:defRPr kern="1200">
        <a:solidFill>
          <a:schemeClr val="tx1"/>
        </a:solidFill>
        <a:latin typeface="Arial" charset="0"/>
        <a:ea typeface="+mn-ea"/>
        <a:cs typeface="Arial" charset="0"/>
      </a:defRPr>
    </a:lvl6pPr>
    <a:lvl7pPr marL="2487955" algn="l" defTabSz="829317" rtl="0" eaLnBrk="1" latinLnBrk="0" hangingPunct="1">
      <a:defRPr kern="1200">
        <a:solidFill>
          <a:schemeClr val="tx1"/>
        </a:solidFill>
        <a:latin typeface="Arial" charset="0"/>
        <a:ea typeface="+mn-ea"/>
        <a:cs typeface="Arial" charset="0"/>
      </a:defRPr>
    </a:lvl7pPr>
    <a:lvl8pPr marL="2902614" algn="l" defTabSz="829317" rtl="0" eaLnBrk="1" latinLnBrk="0" hangingPunct="1">
      <a:defRPr kern="1200">
        <a:solidFill>
          <a:schemeClr val="tx1"/>
        </a:solidFill>
        <a:latin typeface="Arial" charset="0"/>
        <a:ea typeface="+mn-ea"/>
        <a:cs typeface="Arial" charset="0"/>
      </a:defRPr>
    </a:lvl8pPr>
    <a:lvl9pPr marL="3317271" algn="l" defTabSz="829317"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5284">
          <p15:clr>
            <a:srgbClr val="A4A3A4"/>
          </p15:clr>
        </p15:guide>
        <p15:guide id="3" orient="horz">
          <p15:clr>
            <a:srgbClr val="A4A3A4"/>
          </p15:clr>
        </p15:guide>
        <p15:guide id="4" pos="76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60" autoAdjust="0"/>
    <p:restoredTop sz="76706" autoAdjust="0"/>
  </p:normalViewPr>
  <p:slideViewPr>
    <p:cSldViewPr>
      <p:cViewPr varScale="1">
        <p:scale>
          <a:sx n="83" d="100"/>
          <a:sy n="83" d="100"/>
        </p:scale>
        <p:origin x="91" y="374"/>
      </p:cViewPr>
      <p:guideLst>
        <p:guide orient="horz" pos="2160"/>
        <p:guide pos="5284"/>
        <p:guide orient="horz"/>
        <p:guide pos="7681"/>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00" d="100"/>
          <a:sy n="100" d="100"/>
        </p:scale>
        <p:origin x="-3600" y="-108"/>
      </p:cViewPr>
      <p:guideLst>
        <p:guide orient="horz" pos="2880"/>
        <p:guide pos="2160"/>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199F58-0E2F-4F4B-8CDC-34A13874B540}" type="doc">
      <dgm:prSet loTypeId="urn:microsoft.com/office/officeart/2005/8/layout/chevron1" loCatId="process" qsTypeId="urn:microsoft.com/office/officeart/2005/8/quickstyle/simple1" qsCatId="simple" csTypeId="urn:microsoft.com/office/officeart/2005/8/colors/accent1_2" csCatId="accent1" phldr="1"/>
      <dgm:spPr/>
    </dgm:pt>
    <dgm:pt modelId="{8FDDD056-DA7E-4984-9062-2C3B57E5CC79}">
      <dgm:prSet phldrT="[Text]"/>
      <dgm:spPr>
        <a:solidFill>
          <a:schemeClr val="accent3"/>
        </a:solidFill>
      </dgm:spPr>
      <dgm:t>
        <a:bodyPr/>
        <a:lstStyle/>
        <a:p>
          <a:r>
            <a:rPr lang="sv-SE" b="1" dirty="0" smtClean="0"/>
            <a:t>Långsiktiga</a:t>
          </a:r>
        </a:p>
        <a:p>
          <a:r>
            <a:rPr lang="sv-SE" b="1" dirty="0" smtClean="0"/>
            <a:t>marknaden</a:t>
          </a:r>
          <a:endParaRPr lang="sv-SE" b="1" dirty="0"/>
        </a:p>
      </dgm:t>
    </dgm:pt>
    <dgm:pt modelId="{7D186EDA-91CA-4635-B43A-30200C86D90B}" type="parTrans" cxnId="{00E75FDC-2BD4-4DE3-A37E-13D3D2DDFC55}">
      <dgm:prSet/>
      <dgm:spPr/>
      <dgm:t>
        <a:bodyPr/>
        <a:lstStyle/>
        <a:p>
          <a:endParaRPr lang="sv-SE"/>
        </a:p>
      </dgm:t>
    </dgm:pt>
    <dgm:pt modelId="{636B4B46-54A5-402C-980F-CE1126C2AC21}" type="sibTrans" cxnId="{00E75FDC-2BD4-4DE3-A37E-13D3D2DDFC55}">
      <dgm:prSet/>
      <dgm:spPr/>
      <dgm:t>
        <a:bodyPr/>
        <a:lstStyle/>
        <a:p>
          <a:endParaRPr lang="sv-SE"/>
        </a:p>
      </dgm:t>
    </dgm:pt>
    <dgm:pt modelId="{7406423E-1330-47D3-8B0B-226DEBBA49DB}">
      <dgm:prSet phldrT="[Text]"/>
      <dgm:spPr>
        <a:solidFill>
          <a:schemeClr val="accent3"/>
        </a:solidFill>
      </dgm:spPr>
      <dgm:t>
        <a:bodyPr/>
        <a:lstStyle/>
        <a:p>
          <a:r>
            <a:rPr lang="sv-SE" b="1" dirty="0" smtClean="0"/>
            <a:t>Dagen före marknaden</a:t>
          </a:r>
          <a:endParaRPr lang="sv-SE" b="1" dirty="0"/>
        </a:p>
      </dgm:t>
    </dgm:pt>
    <dgm:pt modelId="{FBA42FE3-C0AE-483E-89CC-057DB6207DDF}" type="parTrans" cxnId="{F267BE53-C6F7-4900-89E6-372050216B72}">
      <dgm:prSet/>
      <dgm:spPr/>
      <dgm:t>
        <a:bodyPr/>
        <a:lstStyle/>
        <a:p>
          <a:endParaRPr lang="sv-SE"/>
        </a:p>
      </dgm:t>
    </dgm:pt>
    <dgm:pt modelId="{B48927FE-8255-4527-B03A-72C6223290E4}" type="sibTrans" cxnId="{F267BE53-C6F7-4900-89E6-372050216B72}">
      <dgm:prSet/>
      <dgm:spPr/>
      <dgm:t>
        <a:bodyPr/>
        <a:lstStyle/>
        <a:p>
          <a:endParaRPr lang="sv-SE"/>
        </a:p>
      </dgm:t>
    </dgm:pt>
    <dgm:pt modelId="{43B97885-E4B1-4076-B8C9-DDA2D3129AA0}">
      <dgm:prSet phldrT="[Text]"/>
      <dgm:spPr>
        <a:solidFill>
          <a:schemeClr val="accent3"/>
        </a:solidFill>
      </dgm:spPr>
      <dgm:t>
        <a:bodyPr/>
        <a:lstStyle/>
        <a:p>
          <a:r>
            <a:rPr lang="sv-SE" b="1" dirty="0" smtClean="0"/>
            <a:t>Intradagmarknaden</a:t>
          </a:r>
          <a:endParaRPr lang="sv-SE" b="1" dirty="0"/>
        </a:p>
      </dgm:t>
    </dgm:pt>
    <dgm:pt modelId="{6A214BF4-01EF-444D-991A-B76E7FFCFF83}" type="parTrans" cxnId="{8AD36CB8-8B7D-4844-B20B-2C0E34312E20}">
      <dgm:prSet/>
      <dgm:spPr/>
      <dgm:t>
        <a:bodyPr/>
        <a:lstStyle/>
        <a:p>
          <a:endParaRPr lang="sv-SE"/>
        </a:p>
      </dgm:t>
    </dgm:pt>
    <dgm:pt modelId="{78DBC869-9AE3-4F94-9D2F-203680E3D161}" type="sibTrans" cxnId="{8AD36CB8-8B7D-4844-B20B-2C0E34312E20}">
      <dgm:prSet/>
      <dgm:spPr/>
      <dgm:t>
        <a:bodyPr/>
        <a:lstStyle/>
        <a:p>
          <a:endParaRPr lang="sv-SE"/>
        </a:p>
      </dgm:t>
    </dgm:pt>
    <dgm:pt modelId="{261E9453-36D6-44A9-9FA1-531ED1C00755}">
      <dgm:prSet phldrT="[Text]"/>
      <dgm:spPr>
        <a:solidFill>
          <a:schemeClr val="accent2"/>
        </a:solidFill>
      </dgm:spPr>
      <dgm:t>
        <a:bodyPr/>
        <a:lstStyle/>
        <a:p>
          <a:r>
            <a:rPr lang="sv-SE" b="1" dirty="0" smtClean="0"/>
            <a:t>Balansering</a:t>
          </a:r>
        </a:p>
      </dgm:t>
    </dgm:pt>
    <dgm:pt modelId="{4DA2DCF7-C8F7-4926-AA51-DC7A9CCA9A85}" type="parTrans" cxnId="{05F08ECC-B279-4998-9DB2-12BB4BB2E915}">
      <dgm:prSet/>
      <dgm:spPr/>
      <dgm:t>
        <a:bodyPr/>
        <a:lstStyle/>
        <a:p>
          <a:endParaRPr lang="sv-SE"/>
        </a:p>
      </dgm:t>
    </dgm:pt>
    <dgm:pt modelId="{AD0A98D2-6ADA-46B4-AB74-BA0B3D2BBE52}" type="sibTrans" cxnId="{05F08ECC-B279-4998-9DB2-12BB4BB2E915}">
      <dgm:prSet/>
      <dgm:spPr/>
      <dgm:t>
        <a:bodyPr/>
        <a:lstStyle/>
        <a:p>
          <a:endParaRPr lang="sv-SE"/>
        </a:p>
      </dgm:t>
    </dgm:pt>
    <dgm:pt modelId="{8740CDFA-14BF-44AB-998C-8D19A513238E}" type="pres">
      <dgm:prSet presAssocID="{69199F58-0E2F-4F4B-8CDC-34A13874B540}" presName="Name0" presStyleCnt="0">
        <dgm:presLayoutVars>
          <dgm:dir/>
          <dgm:animLvl val="lvl"/>
          <dgm:resizeHandles val="exact"/>
        </dgm:presLayoutVars>
      </dgm:prSet>
      <dgm:spPr/>
    </dgm:pt>
    <dgm:pt modelId="{4B531300-8FB7-4B58-88D2-E0F8C2D5BD31}" type="pres">
      <dgm:prSet presAssocID="{8FDDD056-DA7E-4984-9062-2C3B57E5CC79}" presName="parTxOnly" presStyleLbl="node1" presStyleIdx="0" presStyleCnt="4" custScaleX="103091" custScaleY="50772" custLinFactNeighborY="-5081">
        <dgm:presLayoutVars>
          <dgm:chMax val="0"/>
          <dgm:chPref val="0"/>
          <dgm:bulletEnabled val="1"/>
        </dgm:presLayoutVars>
      </dgm:prSet>
      <dgm:spPr/>
      <dgm:t>
        <a:bodyPr/>
        <a:lstStyle/>
        <a:p>
          <a:endParaRPr lang="sv-SE"/>
        </a:p>
      </dgm:t>
    </dgm:pt>
    <dgm:pt modelId="{58ED5102-3239-4048-B834-57D53F7BEE6D}" type="pres">
      <dgm:prSet presAssocID="{636B4B46-54A5-402C-980F-CE1126C2AC21}" presName="parTxOnlySpace" presStyleCnt="0"/>
      <dgm:spPr/>
    </dgm:pt>
    <dgm:pt modelId="{FE086491-5D88-4119-8A53-B35A2D1225C5}" type="pres">
      <dgm:prSet presAssocID="{7406423E-1330-47D3-8B0B-226DEBBA49DB}" presName="parTxOnly" presStyleLbl="node1" presStyleIdx="1" presStyleCnt="4" custScaleY="50772" custLinFactNeighborY="-5081">
        <dgm:presLayoutVars>
          <dgm:chMax val="0"/>
          <dgm:chPref val="0"/>
          <dgm:bulletEnabled val="1"/>
        </dgm:presLayoutVars>
      </dgm:prSet>
      <dgm:spPr/>
      <dgm:t>
        <a:bodyPr/>
        <a:lstStyle/>
        <a:p>
          <a:endParaRPr lang="sv-SE"/>
        </a:p>
      </dgm:t>
    </dgm:pt>
    <dgm:pt modelId="{46614D11-71B7-496C-BC9A-8205CFE0F2B1}" type="pres">
      <dgm:prSet presAssocID="{B48927FE-8255-4527-B03A-72C6223290E4}" presName="parTxOnlySpace" presStyleCnt="0"/>
      <dgm:spPr/>
    </dgm:pt>
    <dgm:pt modelId="{2443A7AF-E440-4889-8554-6D73A4B6A966}" type="pres">
      <dgm:prSet presAssocID="{43B97885-E4B1-4076-B8C9-DDA2D3129AA0}" presName="parTxOnly" presStyleLbl="node1" presStyleIdx="2" presStyleCnt="4" custScaleY="50772" custLinFactNeighborY="-5081">
        <dgm:presLayoutVars>
          <dgm:chMax val="0"/>
          <dgm:chPref val="0"/>
          <dgm:bulletEnabled val="1"/>
        </dgm:presLayoutVars>
      </dgm:prSet>
      <dgm:spPr/>
      <dgm:t>
        <a:bodyPr/>
        <a:lstStyle/>
        <a:p>
          <a:endParaRPr lang="sv-SE"/>
        </a:p>
      </dgm:t>
    </dgm:pt>
    <dgm:pt modelId="{18D814AA-FB53-426E-88DC-5629741578CE}" type="pres">
      <dgm:prSet presAssocID="{78DBC869-9AE3-4F94-9D2F-203680E3D161}" presName="parTxOnlySpace" presStyleCnt="0"/>
      <dgm:spPr/>
    </dgm:pt>
    <dgm:pt modelId="{CB32F6EC-6FEE-491A-997C-ED04510FC361}" type="pres">
      <dgm:prSet presAssocID="{261E9453-36D6-44A9-9FA1-531ED1C00755}" presName="parTxOnly" presStyleLbl="node1" presStyleIdx="3" presStyleCnt="4" custScaleY="50772" custLinFactNeighborX="3158" custLinFactNeighborY="-5080">
        <dgm:presLayoutVars>
          <dgm:chMax val="0"/>
          <dgm:chPref val="0"/>
          <dgm:bulletEnabled val="1"/>
        </dgm:presLayoutVars>
      </dgm:prSet>
      <dgm:spPr/>
      <dgm:t>
        <a:bodyPr/>
        <a:lstStyle/>
        <a:p>
          <a:endParaRPr lang="sv-SE"/>
        </a:p>
      </dgm:t>
    </dgm:pt>
  </dgm:ptLst>
  <dgm:cxnLst>
    <dgm:cxn modelId="{309721F5-B8D9-4947-955C-AF9013234831}" type="presOf" srcId="{7406423E-1330-47D3-8B0B-226DEBBA49DB}" destId="{FE086491-5D88-4119-8A53-B35A2D1225C5}" srcOrd="0" destOrd="0" presId="urn:microsoft.com/office/officeart/2005/8/layout/chevron1"/>
    <dgm:cxn modelId="{00E75FDC-2BD4-4DE3-A37E-13D3D2DDFC55}" srcId="{69199F58-0E2F-4F4B-8CDC-34A13874B540}" destId="{8FDDD056-DA7E-4984-9062-2C3B57E5CC79}" srcOrd="0" destOrd="0" parTransId="{7D186EDA-91CA-4635-B43A-30200C86D90B}" sibTransId="{636B4B46-54A5-402C-980F-CE1126C2AC21}"/>
    <dgm:cxn modelId="{4BC32B92-C1A8-4F11-9275-E387A43AE6F7}" type="presOf" srcId="{8FDDD056-DA7E-4984-9062-2C3B57E5CC79}" destId="{4B531300-8FB7-4B58-88D2-E0F8C2D5BD31}" srcOrd="0" destOrd="0" presId="urn:microsoft.com/office/officeart/2005/8/layout/chevron1"/>
    <dgm:cxn modelId="{6E3F9B3C-758D-4DF4-AE91-CF212DFD758A}" type="presOf" srcId="{43B97885-E4B1-4076-B8C9-DDA2D3129AA0}" destId="{2443A7AF-E440-4889-8554-6D73A4B6A966}" srcOrd="0" destOrd="0" presId="urn:microsoft.com/office/officeart/2005/8/layout/chevron1"/>
    <dgm:cxn modelId="{892A7370-920D-4294-8C28-E8C9C81CEC10}" type="presOf" srcId="{261E9453-36D6-44A9-9FA1-531ED1C00755}" destId="{CB32F6EC-6FEE-491A-997C-ED04510FC361}" srcOrd="0" destOrd="0" presId="urn:microsoft.com/office/officeart/2005/8/layout/chevron1"/>
    <dgm:cxn modelId="{8AD36CB8-8B7D-4844-B20B-2C0E34312E20}" srcId="{69199F58-0E2F-4F4B-8CDC-34A13874B540}" destId="{43B97885-E4B1-4076-B8C9-DDA2D3129AA0}" srcOrd="2" destOrd="0" parTransId="{6A214BF4-01EF-444D-991A-B76E7FFCFF83}" sibTransId="{78DBC869-9AE3-4F94-9D2F-203680E3D161}"/>
    <dgm:cxn modelId="{F267BE53-C6F7-4900-89E6-372050216B72}" srcId="{69199F58-0E2F-4F4B-8CDC-34A13874B540}" destId="{7406423E-1330-47D3-8B0B-226DEBBA49DB}" srcOrd="1" destOrd="0" parTransId="{FBA42FE3-C0AE-483E-89CC-057DB6207DDF}" sibTransId="{B48927FE-8255-4527-B03A-72C6223290E4}"/>
    <dgm:cxn modelId="{A048675C-ED66-4881-AC31-C3B15EC55801}" type="presOf" srcId="{69199F58-0E2F-4F4B-8CDC-34A13874B540}" destId="{8740CDFA-14BF-44AB-998C-8D19A513238E}" srcOrd="0" destOrd="0" presId="urn:microsoft.com/office/officeart/2005/8/layout/chevron1"/>
    <dgm:cxn modelId="{05F08ECC-B279-4998-9DB2-12BB4BB2E915}" srcId="{69199F58-0E2F-4F4B-8CDC-34A13874B540}" destId="{261E9453-36D6-44A9-9FA1-531ED1C00755}" srcOrd="3" destOrd="0" parTransId="{4DA2DCF7-C8F7-4926-AA51-DC7A9CCA9A85}" sibTransId="{AD0A98D2-6ADA-46B4-AB74-BA0B3D2BBE52}"/>
    <dgm:cxn modelId="{D06B2146-BCF9-4C56-8F2B-5A7D4166F98A}" type="presParOf" srcId="{8740CDFA-14BF-44AB-998C-8D19A513238E}" destId="{4B531300-8FB7-4B58-88D2-E0F8C2D5BD31}" srcOrd="0" destOrd="0" presId="urn:microsoft.com/office/officeart/2005/8/layout/chevron1"/>
    <dgm:cxn modelId="{76C9ED25-5696-464F-B7BB-C5CA97959579}" type="presParOf" srcId="{8740CDFA-14BF-44AB-998C-8D19A513238E}" destId="{58ED5102-3239-4048-B834-57D53F7BEE6D}" srcOrd="1" destOrd="0" presId="urn:microsoft.com/office/officeart/2005/8/layout/chevron1"/>
    <dgm:cxn modelId="{E8EB4048-1092-4D88-BDFB-401336E22A2C}" type="presParOf" srcId="{8740CDFA-14BF-44AB-998C-8D19A513238E}" destId="{FE086491-5D88-4119-8A53-B35A2D1225C5}" srcOrd="2" destOrd="0" presId="urn:microsoft.com/office/officeart/2005/8/layout/chevron1"/>
    <dgm:cxn modelId="{E4A70712-E80C-4202-AEA2-95B2EC47E780}" type="presParOf" srcId="{8740CDFA-14BF-44AB-998C-8D19A513238E}" destId="{46614D11-71B7-496C-BC9A-8205CFE0F2B1}" srcOrd="3" destOrd="0" presId="urn:microsoft.com/office/officeart/2005/8/layout/chevron1"/>
    <dgm:cxn modelId="{A885D6B9-6A4B-4376-A924-F6235C331DCE}" type="presParOf" srcId="{8740CDFA-14BF-44AB-998C-8D19A513238E}" destId="{2443A7AF-E440-4889-8554-6D73A4B6A966}" srcOrd="4" destOrd="0" presId="urn:microsoft.com/office/officeart/2005/8/layout/chevron1"/>
    <dgm:cxn modelId="{327C6802-D562-4434-A72F-97CD9827FF16}" type="presParOf" srcId="{8740CDFA-14BF-44AB-998C-8D19A513238E}" destId="{18D814AA-FB53-426E-88DC-5629741578CE}" srcOrd="5" destOrd="0" presId="urn:microsoft.com/office/officeart/2005/8/layout/chevron1"/>
    <dgm:cxn modelId="{7746B8A3-DF9E-4646-A01A-91285DA9A06F}" type="presParOf" srcId="{8740CDFA-14BF-44AB-998C-8D19A513238E}" destId="{CB32F6EC-6FEE-491A-997C-ED04510FC36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199F58-0E2F-4F4B-8CDC-34A13874B540}" type="doc">
      <dgm:prSet loTypeId="urn:microsoft.com/office/officeart/2005/8/layout/chevron1" loCatId="process" qsTypeId="urn:microsoft.com/office/officeart/2005/8/quickstyle/simple1" qsCatId="simple" csTypeId="urn:microsoft.com/office/officeart/2005/8/colors/accent1_2" csCatId="accent1" phldr="1"/>
      <dgm:spPr/>
    </dgm:pt>
    <dgm:pt modelId="{8FDDD056-DA7E-4984-9062-2C3B57E5CC79}">
      <dgm:prSet phldrT="[Text]"/>
      <dgm:spPr>
        <a:solidFill>
          <a:schemeClr val="accent3">
            <a:alpha val="20000"/>
          </a:schemeClr>
        </a:solidFill>
      </dgm:spPr>
      <dgm:t>
        <a:bodyPr/>
        <a:lstStyle/>
        <a:p>
          <a:r>
            <a:rPr lang="sv-SE" b="1" dirty="0" smtClean="0"/>
            <a:t>Långsiktiga</a:t>
          </a:r>
        </a:p>
        <a:p>
          <a:r>
            <a:rPr lang="sv-SE" b="1" dirty="0" smtClean="0"/>
            <a:t>marknaden</a:t>
          </a:r>
          <a:endParaRPr lang="sv-SE" b="1" dirty="0"/>
        </a:p>
      </dgm:t>
    </dgm:pt>
    <dgm:pt modelId="{7D186EDA-91CA-4635-B43A-30200C86D90B}" type="parTrans" cxnId="{00E75FDC-2BD4-4DE3-A37E-13D3D2DDFC55}">
      <dgm:prSet/>
      <dgm:spPr/>
      <dgm:t>
        <a:bodyPr/>
        <a:lstStyle/>
        <a:p>
          <a:endParaRPr lang="sv-SE"/>
        </a:p>
      </dgm:t>
    </dgm:pt>
    <dgm:pt modelId="{636B4B46-54A5-402C-980F-CE1126C2AC21}" type="sibTrans" cxnId="{00E75FDC-2BD4-4DE3-A37E-13D3D2DDFC55}">
      <dgm:prSet/>
      <dgm:spPr/>
      <dgm:t>
        <a:bodyPr/>
        <a:lstStyle/>
        <a:p>
          <a:endParaRPr lang="sv-SE"/>
        </a:p>
      </dgm:t>
    </dgm:pt>
    <dgm:pt modelId="{7406423E-1330-47D3-8B0B-226DEBBA49DB}">
      <dgm:prSet phldrT="[Text]"/>
      <dgm:spPr>
        <a:solidFill>
          <a:schemeClr val="accent3"/>
        </a:solidFill>
      </dgm:spPr>
      <dgm:t>
        <a:bodyPr/>
        <a:lstStyle/>
        <a:p>
          <a:r>
            <a:rPr lang="sv-SE" b="1" dirty="0" smtClean="0"/>
            <a:t>Dagen före marknaden</a:t>
          </a:r>
          <a:endParaRPr lang="sv-SE" b="1" dirty="0"/>
        </a:p>
      </dgm:t>
    </dgm:pt>
    <dgm:pt modelId="{FBA42FE3-C0AE-483E-89CC-057DB6207DDF}" type="parTrans" cxnId="{F267BE53-C6F7-4900-89E6-372050216B72}">
      <dgm:prSet/>
      <dgm:spPr/>
      <dgm:t>
        <a:bodyPr/>
        <a:lstStyle/>
        <a:p>
          <a:endParaRPr lang="sv-SE"/>
        </a:p>
      </dgm:t>
    </dgm:pt>
    <dgm:pt modelId="{B48927FE-8255-4527-B03A-72C6223290E4}" type="sibTrans" cxnId="{F267BE53-C6F7-4900-89E6-372050216B72}">
      <dgm:prSet/>
      <dgm:spPr/>
      <dgm:t>
        <a:bodyPr/>
        <a:lstStyle/>
        <a:p>
          <a:endParaRPr lang="sv-SE"/>
        </a:p>
      </dgm:t>
    </dgm:pt>
    <dgm:pt modelId="{43B97885-E4B1-4076-B8C9-DDA2D3129AA0}">
      <dgm:prSet phldrT="[Text]"/>
      <dgm:spPr>
        <a:solidFill>
          <a:schemeClr val="accent3"/>
        </a:solidFill>
      </dgm:spPr>
      <dgm:t>
        <a:bodyPr/>
        <a:lstStyle/>
        <a:p>
          <a:r>
            <a:rPr lang="sv-SE" b="1" dirty="0" smtClean="0"/>
            <a:t>Intradagmarknaden</a:t>
          </a:r>
          <a:endParaRPr lang="sv-SE" b="1" dirty="0"/>
        </a:p>
      </dgm:t>
    </dgm:pt>
    <dgm:pt modelId="{6A214BF4-01EF-444D-991A-B76E7FFCFF83}" type="parTrans" cxnId="{8AD36CB8-8B7D-4844-B20B-2C0E34312E20}">
      <dgm:prSet/>
      <dgm:spPr/>
      <dgm:t>
        <a:bodyPr/>
        <a:lstStyle/>
        <a:p>
          <a:endParaRPr lang="sv-SE"/>
        </a:p>
      </dgm:t>
    </dgm:pt>
    <dgm:pt modelId="{78DBC869-9AE3-4F94-9D2F-203680E3D161}" type="sibTrans" cxnId="{8AD36CB8-8B7D-4844-B20B-2C0E34312E20}">
      <dgm:prSet/>
      <dgm:spPr/>
      <dgm:t>
        <a:bodyPr/>
        <a:lstStyle/>
        <a:p>
          <a:endParaRPr lang="sv-SE"/>
        </a:p>
      </dgm:t>
    </dgm:pt>
    <dgm:pt modelId="{261E9453-36D6-44A9-9FA1-531ED1C00755}">
      <dgm:prSet phldrT="[Text]"/>
      <dgm:spPr>
        <a:solidFill>
          <a:schemeClr val="accent2"/>
        </a:solidFill>
      </dgm:spPr>
      <dgm:t>
        <a:bodyPr/>
        <a:lstStyle/>
        <a:p>
          <a:r>
            <a:rPr lang="sv-SE" b="1" dirty="0" smtClean="0"/>
            <a:t>Balansering</a:t>
          </a:r>
        </a:p>
      </dgm:t>
    </dgm:pt>
    <dgm:pt modelId="{4DA2DCF7-C8F7-4926-AA51-DC7A9CCA9A85}" type="parTrans" cxnId="{05F08ECC-B279-4998-9DB2-12BB4BB2E915}">
      <dgm:prSet/>
      <dgm:spPr/>
      <dgm:t>
        <a:bodyPr/>
        <a:lstStyle/>
        <a:p>
          <a:endParaRPr lang="sv-SE"/>
        </a:p>
      </dgm:t>
    </dgm:pt>
    <dgm:pt modelId="{AD0A98D2-6ADA-46B4-AB74-BA0B3D2BBE52}" type="sibTrans" cxnId="{05F08ECC-B279-4998-9DB2-12BB4BB2E915}">
      <dgm:prSet/>
      <dgm:spPr/>
      <dgm:t>
        <a:bodyPr/>
        <a:lstStyle/>
        <a:p>
          <a:endParaRPr lang="sv-SE"/>
        </a:p>
      </dgm:t>
    </dgm:pt>
    <dgm:pt modelId="{8740CDFA-14BF-44AB-998C-8D19A513238E}" type="pres">
      <dgm:prSet presAssocID="{69199F58-0E2F-4F4B-8CDC-34A13874B540}" presName="Name0" presStyleCnt="0">
        <dgm:presLayoutVars>
          <dgm:dir/>
          <dgm:animLvl val="lvl"/>
          <dgm:resizeHandles val="exact"/>
        </dgm:presLayoutVars>
      </dgm:prSet>
      <dgm:spPr/>
    </dgm:pt>
    <dgm:pt modelId="{4B531300-8FB7-4B58-88D2-E0F8C2D5BD31}" type="pres">
      <dgm:prSet presAssocID="{8FDDD056-DA7E-4984-9062-2C3B57E5CC79}" presName="parTxOnly" presStyleLbl="node1" presStyleIdx="0" presStyleCnt="4" custScaleX="103091" custScaleY="50772" custLinFactNeighborY="-5081">
        <dgm:presLayoutVars>
          <dgm:chMax val="0"/>
          <dgm:chPref val="0"/>
          <dgm:bulletEnabled val="1"/>
        </dgm:presLayoutVars>
      </dgm:prSet>
      <dgm:spPr/>
      <dgm:t>
        <a:bodyPr/>
        <a:lstStyle/>
        <a:p>
          <a:endParaRPr lang="sv-SE"/>
        </a:p>
      </dgm:t>
    </dgm:pt>
    <dgm:pt modelId="{58ED5102-3239-4048-B834-57D53F7BEE6D}" type="pres">
      <dgm:prSet presAssocID="{636B4B46-54A5-402C-980F-CE1126C2AC21}" presName="parTxOnlySpace" presStyleCnt="0"/>
      <dgm:spPr/>
    </dgm:pt>
    <dgm:pt modelId="{FE086491-5D88-4119-8A53-B35A2D1225C5}" type="pres">
      <dgm:prSet presAssocID="{7406423E-1330-47D3-8B0B-226DEBBA49DB}" presName="parTxOnly" presStyleLbl="node1" presStyleIdx="1" presStyleCnt="4" custScaleY="50772" custLinFactNeighborY="-5081">
        <dgm:presLayoutVars>
          <dgm:chMax val="0"/>
          <dgm:chPref val="0"/>
          <dgm:bulletEnabled val="1"/>
        </dgm:presLayoutVars>
      </dgm:prSet>
      <dgm:spPr/>
      <dgm:t>
        <a:bodyPr/>
        <a:lstStyle/>
        <a:p>
          <a:endParaRPr lang="sv-SE"/>
        </a:p>
      </dgm:t>
    </dgm:pt>
    <dgm:pt modelId="{46614D11-71B7-496C-BC9A-8205CFE0F2B1}" type="pres">
      <dgm:prSet presAssocID="{B48927FE-8255-4527-B03A-72C6223290E4}" presName="parTxOnlySpace" presStyleCnt="0"/>
      <dgm:spPr/>
    </dgm:pt>
    <dgm:pt modelId="{2443A7AF-E440-4889-8554-6D73A4B6A966}" type="pres">
      <dgm:prSet presAssocID="{43B97885-E4B1-4076-B8C9-DDA2D3129AA0}" presName="parTxOnly" presStyleLbl="node1" presStyleIdx="2" presStyleCnt="4" custScaleY="50772" custLinFactNeighborY="-5081">
        <dgm:presLayoutVars>
          <dgm:chMax val="0"/>
          <dgm:chPref val="0"/>
          <dgm:bulletEnabled val="1"/>
        </dgm:presLayoutVars>
      </dgm:prSet>
      <dgm:spPr/>
      <dgm:t>
        <a:bodyPr/>
        <a:lstStyle/>
        <a:p>
          <a:endParaRPr lang="sv-SE"/>
        </a:p>
      </dgm:t>
    </dgm:pt>
    <dgm:pt modelId="{18D814AA-FB53-426E-88DC-5629741578CE}" type="pres">
      <dgm:prSet presAssocID="{78DBC869-9AE3-4F94-9D2F-203680E3D161}" presName="parTxOnlySpace" presStyleCnt="0"/>
      <dgm:spPr/>
    </dgm:pt>
    <dgm:pt modelId="{CB32F6EC-6FEE-491A-997C-ED04510FC361}" type="pres">
      <dgm:prSet presAssocID="{261E9453-36D6-44A9-9FA1-531ED1C00755}" presName="parTxOnly" presStyleLbl="node1" presStyleIdx="3" presStyleCnt="4" custScaleY="50772" custLinFactNeighborX="3158" custLinFactNeighborY="-5080">
        <dgm:presLayoutVars>
          <dgm:chMax val="0"/>
          <dgm:chPref val="0"/>
          <dgm:bulletEnabled val="1"/>
        </dgm:presLayoutVars>
      </dgm:prSet>
      <dgm:spPr/>
      <dgm:t>
        <a:bodyPr/>
        <a:lstStyle/>
        <a:p>
          <a:endParaRPr lang="sv-SE"/>
        </a:p>
      </dgm:t>
    </dgm:pt>
  </dgm:ptLst>
  <dgm:cxnLst>
    <dgm:cxn modelId="{309721F5-B8D9-4947-955C-AF9013234831}" type="presOf" srcId="{7406423E-1330-47D3-8B0B-226DEBBA49DB}" destId="{FE086491-5D88-4119-8A53-B35A2D1225C5}" srcOrd="0" destOrd="0" presId="urn:microsoft.com/office/officeart/2005/8/layout/chevron1"/>
    <dgm:cxn modelId="{00E75FDC-2BD4-4DE3-A37E-13D3D2DDFC55}" srcId="{69199F58-0E2F-4F4B-8CDC-34A13874B540}" destId="{8FDDD056-DA7E-4984-9062-2C3B57E5CC79}" srcOrd="0" destOrd="0" parTransId="{7D186EDA-91CA-4635-B43A-30200C86D90B}" sibTransId="{636B4B46-54A5-402C-980F-CE1126C2AC21}"/>
    <dgm:cxn modelId="{4BC32B92-C1A8-4F11-9275-E387A43AE6F7}" type="presOf" srcId="{8FDDD056-DA7E-4984-9062-2C3B57E5CC79}" destId="{4B531300-8FB7-4B58-88D2-E0F8C2D5BD31}" srcOrd="0" destOrd="0" presId="urn:microsoft.com/office/officeart/2005/8/layout/chevron1"/>
    <dgm:cxn modelId="{6E3F9B3C-758D-4DF4-AE91-CF212DFD758A}" type="presOf" srcId="{43B97885-E4B1-4076-B8C9-DDA2D3129AA0}" destId="{2443A7AF-E440-4889-8554-6D73A4B6A966}" srcOrd="0" destOrd="0" presId="urn:microsoft.com/office/officeart/2005/8/layout/chevron1"/>
    <dgm:cxn modelId="{892A7370-920D-4294-8C28-E8C9C81CEC10}" type="presOf" srcId="{261E9453-36D6-44A9-9FA1-531ED1C00755}" destId="{CB32F6EC-6FEE-491A-997C-ED04510FC361}" srcOrd="0" destOrd="0" presId="urn:microsoft.com/office/officeart/2005/8/layout/chevron1"/>
    <dgm:cxn modelId="{8AD36CB8-8B7D-4844-B20B-2C0E34312E20}" srcId="{69199F58-0E2F-4F4B-8CDC-34A13874B540}" destId="{43B97885-E4B1-4076-B8C9-DDA2D3129AA0}" srcOrd="2" destOrd="0" parTransId="{6A214BF4-01EF-444D-991A-B76E7FFCFF83}" sibTransId="{78DBC869-9AE3-4F94-9D2F-203680E3D161}"/>
    <dgm:cxn modelId="{F267BE53-C6F7-4900-89E6-372050216B72}" srcId="{69199F58-0E2F-4F4B-8CDC-34A13874B540}" destId="{7406423E-1330-47D3-8B0B-226DEBBA49DB}" srcOrd="1" destOrd="0" parTransId="{FBA42FE3-C0AE-483E-89CC-057DB6207DDF}" sibTransId="{B48927FE-8255-4527-B03A-72C6223290E4}"/>
    <dgm:cxn modelId="{A048675C-ED66-4881-AC31-C3B15EC55801}" type="presOf" srcId="{69199F58-0E2F-4F4B-8CDC-34A13874B540}" destId="{8740CDFA-14BF-44AB-998C-8D19A513238E}" srcOrd="0" destOrd="0" presId="urn:microsoft.com/office/officeart/2005/8/layout/chevron1"/>
    <dgm:cxn modelId="{05F08ECC-B279-4998-9DB2-12BB4BB2E915}" srcId="{69199F58-0E2F-4F4B-8CDC-34A13874B540}" destId="{261E9453-36D6-44A9-9FA1-531ED1C00755}" srcOrd="3" destOrd="0" parTransId="{4DA2DCF7-C8F7-4926-AA51-DC7A9CCA9A85}" sibTransId="{AD0A98D2-6ADA-46B4-AB74-BA0B3D2BBE52}"/>
    <dgm:cxn modelId="{D06B2146-BCF9-4C56-8F2B-5A7D4166F98A}" type="presParOf" srcId="{8740CDFA-14BF-44AB-998C-8D19A513238E}" destId="{4B531300-8FB7-4B58-88D2-E0F8C2D5BD31}" srcOrd="0" destOrd="0" presId="urn:microsoft.com/office/officeart/2005/8/layout/chevron1"/>
    <dgm:cxn modelId="{76C9ED25-5696-464F-B7BB-C5CA97959579}" type="presParOf" srcId="{8740CDFA-14BF-44AB-998C-8D19A513238E}" destId="{58ED5102-3239-4048-B834-57D53F7BEE6D}" srcOrd="1" destOrd="0" presId="urn:microsoft.com/office/officeart/2005/8/layout/chevron1"/>
    <dgm:cxn modelId="{E8EB4048-1092-4D88-BDFB-401336E22A2C}" type="presParOf" srcId="{8740CDFA-14BF-44AB-998C-8D19A513238E}" destId="{FE086491-5D88-4119-8A53-B35A2D1225C5}" srcOrd="2" destOrd="0" presId="urn:microsoft.com/office/officeart/2005/8/layout/chevron1"/>
    <dgm:cxn modelId="{E4A70712-E80C-4202-AEA2-95B2EC47E780}" type="presParOf" srcId="{8740CDFA-14BF-44AB-998C-8D19A513238E}" destId="{46614D11-71B7-496C-BC9A-8205CFE0F2B1}" srcOrd="3" destOrd="0" presId="urn:microsoft.com/office/officeart/2005/8/layout/chevron1"/>
    <dgm:cxn modelId="{A885D6B9-6A4B-4376-A924-F6235C331DCE}" type="presParOf" srcId="{8740CDFA-14BF-44AB-998C-8D19A513238E}" destId="{2443A7AF-E440-4889-8554-6D73A4B6A966}" srcOrd="4" destOrd="0" presId="urn:microsoft.com/office/officeart/2005/8/layout/chevron1"/>
    <dgm:cxn modelId="{327C6802-D562-4434-A72F-97CD9827FF16}" type="presParOf" srcId="{8740CDFA-14BF-44AB-998C-8D19A513238E}" destId="{18D814AA-FB53-426E-88DC-5629741578CE}" srcOrd="5" destOrd="0" presId="urn:microsoft.com/office/officeart/2005/8/layout/chevron1"/>
    <dgm:cxn modelId="{7746B8A3-DF9E-4646-A01A-91285DA9A06F}" type="presParOf" srcId="{8740CDFA-14BF-44AB-998C-8D19A513238E}" destId="{CB32F6EC-6FEE-491A-997C-ED04510FC36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31300-8FB7-4B58-88D2-E0F8C2D5BD31}">
      <dsp:nvSpPr>
        <dsp:cNvPr id="0" name=""/>
        <dsp:cNvSpPr/>
      </dsp:nvSpPr>
      <dsp:spPr>
        <a:xfrm>
          <a:off x="8397" y="1368146"/>
          <a:ext cx="2741139" cy="540001"/>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sv-SE" sz="1400" b="1" kern="1200" dirty="0" smtClean="0"/>
            <a:t>Långsiktiga</a:t>
          </a:r>
        </a:p>
        <a:p>
          <a:pPr lvl="0" algn="ctr" defTabSz="622300">
            <a:lnSpc>
              <a:spcPct val="90000"/>
            </a:lnSpc>
            <a:spcBef>
              <a:spcPct val="0"/>
            </a:spcBef>
            <a:spcAft>
              <a:spcPct val="35000"/>
            </a:spcAft>
          </a:pPr>
          <a:r>
            <a:rPr lang="sv-SE" sz="1400" b="1" kern="1200" dirty="0" smtClean="0"/>
            <a:t>marknaden</a:t>
          </a:r>
          <a:endParaRPr lang="sv-SE" sz="1400" b="1" kern="1200" dirty="0"/>
        </a:p>
      </dsp:txBody>
      <dsp:txXfrm>
        <a:off x="278398" y="1368146"/>
        <a:ext cx="2201138" cy="540001"/>
      </dsp:txXfrm>
    </dsp:sp>
    <dsp:sp modelId="{FE086491-5D88-4119-8A53-B35A2D1225C5}">
      <dsp:nvSpPr>
        <dsp:cNvPr id="0" name=""/>
        <dsp:cNvSpPr/>
      </dsp:nvSpPr>
      <dsp:spPr>
        <a:xfrm>
          <a:off x="2483642" y="1368146"/>
          <a:ext cx="2658951" cy="540001"/>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sv-SE" sz="1400" b="1" kern="1200" dirty="0" smtClean="0"/>
            <a:t>Dagen före marknaden</a:t>
          </a:r>
          <a:endParaRPr lang="sv-SE" sz="1400" b="1" kern="1200" dirty="0"/>
        </a:p>
      </dsp:txBody>
      <dsp:txXfrm>
        <a:off x="2753643" y="1368146"/>
        <a:ext cx="2118950" cy="540001"/>
      </dsp:txXfrm>
    </dsp:sp>
    <dsp:sp modelId="{2443A7AF-E440-4889-8554-6D73A4B6A966}">
      <dsp:nvSpPr>
        <dsp:cNvPr id="0" name=""/>
        <dsp:cNvSpPr/>
      </dsp:nvSpPr>
      <dsp:spPr>
        <a:xfrm>
          <a:off x="4876698" y="1368146"/>
          <a:ext cx="2658951" cy="540001"/>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sv-SE" sz="1400" b="1" kern="1200" dirty="0" smtClean="0"/>
            <a:t>Intradagmarknaden</a:t>
          </a:r>
          <a:endParaRPr lang="sv-SE" sz="1400" b="1" kern="1200" dirty="0"/>
        </a:p>
      </dsp:txBody>
      <dsp:txXfrm>
        <a:off x="5146699" y="1368146"/>
        <a:ext cx="2118950" cy="540001"/>
      </dsp:txXfrm>
    </dsp:sp>
    <dsp:sp modelId="{CB32F6EC-6FEE-491A-997C-ED04510FC361}">
      <dsp:nvSpPr>
        <dsp:cNvPr id="0" name=""/>
        <dsp:cNvSpPr/>
      </dsp:nvSpPr>
      <dsp:spPr>
        <a:xfrm>
          <a:off x="7278151" y="1368157"/>
          <a:ext cx="2658951" cy="540001"/>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sv-SE" sz="1400" b="1" kern="1200" dirty="0" smtClean="0"/>
            <a:t>Balansering</a:t>
          </a:r>
        </a:p>
      </dsp:txBody>
      <dsp:txXfrm>
        <a:off x="7548152" y="1368157"/>
        <a:ext cx="2118950" cy="540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31300-8FB7-4B58-88D2-E0F8C2D5BD31}">
      <dsp:nvSpPr>
        <dsp:cNvPr id="0" name=""/>
        <dsp:cNvSpPr/>
      </dsp:nvSpPr>
      <dsp:spPr>
        <a:xfrm>
          <a:off x="8397" y="1368146"/>
          <a:ext cx="2741139" cy="540001"/>
        </a:xfrm>
        <a:prstGeom prst="chevron">
          <a:avLst/>
        </a:prstGeom>
        <a:solidFill>
          <a:schemeClr val="accent3">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sv-SE" sz="1400" b="1" kern="1200" dirty="0" smtClean="0"/>
            <a:t>Långsiktiga</a:t>
          </a:r>
        </a:p>
        <a:p>
          <a:pPr lvl="0" algn="ctr" defTabSz="622300">
            <a:lnSpc>
              <a:spcPct val="90000"/>
            </a:lnSpc>
            <a:spcBef>
              <a:spcPct val="0"/>
            </a:spcBef>
            <a:spcAft>
              <a:spcPct val="35000"/>
            </a:spcAft>
          </a:pPr>
          <a:r>
            <a:rPr lang="sv-SE" sz="1400" b="1" kern="1200" dirty="0" smtClean="0"/>
            <a:t>marknaden</a:t>
          </a:r>
          <a:endParaRPr lang="sv-SE" sz="1400" b="1" kern="1200" dirty="0"/>
        </a:p>
      </dsp:txBody>
      <dsp:txXfrm>
        <a:off x="278398" y="1368146"/>
        <a:ext cx="2201138" cy="540001"/>
      </dsp:txXfrm>
    </dsp:sp>
    <dsp:sp modelId="{FE086491-5D88-4119-8A53-B35A2D1225C5}">
      <dsp:nvSpPr>
        <dsp:cNvPr id="0" name=""/>
        <dsp:cNvSpPr/>
      </dsp:nvSpPr>
      <dsp:spPr>
        <a:xfrm>
          <a:off x="2483642" y="1368146"/>
          <a:ext cx="2658951" cy="540001"/>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sv-SE" sz="1400" b="1" kern="1200" dirty="0" smtClean="0"/>
            <a:t>Dagen före marknaden</a:t>
          </a:r>
          <a:endParaRPr lang="sv-SE" sz="1400" b="1" kern="1200" dirty="0"/>
        </a:p>
      </dsp:txBody>
      <dsp:txXfrm>
        <a:off x="2753643" y="1368146"/>
        <a:ext cx="2118950" cy="540001"/>
      </dsp:txXfrm>
    </dsp:sp>
    <dsp:sp modelId="{2443A7AF-E440-4889-8554-6D73A4B6A966}">
      <dsp:nvSpPr>
        <dsp:cNvPr id="0" name=""/>
        <dsp:cNvSpPr/>
      </dsp:nvSpPr>
      <dsp:spPr>
        <a:xfrm>
          <a:off x="4876698" y="1368146"/>
          <a:ext cx="2658951" cy="540001"/>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sv-SE" sz="1400" b="1" kern="1200" dirty="0" smtClean="0"/>
            <a:t>Intradagmarknaden</a:t>
          </a:r>
          <a:endParaRPr lang="sv-SE" sz="1400" b="1" kern="1200" dirty="0"/>
        </a:p>
      </dsp:txBody>
      <dsp:txXfrm>
        <a:off x="5146699" y="1368146"/>
        <a:ext cx="2118950" cy="540001"/>
      </dsp:txXfrm>
    </dsp:sp>
    <dsp:sp modelId="{CB32F6EC-6FEE-491A-997C-ED04510FC361}">
      <dsp:nvSpPr>
        <dsp:cNvPr id="0" name=""/>
        <dsp:cNvSpPr/>
      </dsp:nvSpPr>
      <dsp:spPr>
        <a:xfrm>
          <a:off x="7278151" y="1368157"/>
          <a:ext cx="2658951" cy="540001"/>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sv-SE" sz="1400" b="1" kern="1200" dirty="0" smtClean="0"/>
            <a:t>Balansering</a:t>
          </a:r>
        </a:p>
      </dsp:txBody>
      <dsp:txXfrm>
        <a:off x="7548152" y="1368157"/>
        <a:ext cx="2118950" cy="54000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E3965217-2709-45AC-9667-042E58E3D65B}" type="datetimeFigureOut">
              <a:rPr lang="sv-SE" smtClean="0"/>
              <a:t>2022-11-07</a:t>
            </a:fld>
            <a:endParaRPr lang="sv-SE"/>
          </a:p>
        </p:txBody>
      </p:sp>
      <p:sp>
        <p:nvSpPr>
          <p:cNvPr id="4" name="Platshållare för sidfot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BA658CC-306D-4BB9-B82A-8F308DFFEE6A}" type="slidenum">
              <a:rPr lang="sv-SE" smtClean="0"/>
              <a:t>‹#›</a:t>
            </a:fld>
            <a:endParaRPr lang="sv-SE"/>
          </a:p>
        </p:txBody>
      </p:sp>
    </p:spTree>
    <p:extLst>
      <p:ext uri="{BB962C8B-B14F-4D97-AF65-F5344CB8AC3E}">
        <p14:creationId xmlns:p14="http://schemas.microsoft.com/office/powerpoint/2010/main" val="3208341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3F93827-0D64-479E-8AF1-77CA0FD510E3}" type="datetimeFigureOut">
              <a:rPr lang="sv-SE" smtClean="0"/>
              <a:t>2022-11-07</a:t>
            </a:fld>
            <a:endParaRPr lang="sv-SE"/>
          </a:p>
        </p:txBody>
      </p:sp>
      <p:sp>
        <p:nvSpPr>
          <p:cNvPr id="4" name="Platshållare för bildobjekt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CBCC13F9-CA71-4C1F-8E46-2D3726C4D4D2}" type="slidenum">
              <a:rPr lang="sv-SE" smtClean="0"/>
              <a:t>‹#›</a:t>
            </a:fld>
            <a:endParaRPr lang="sv-SE"/>
          </a:p>
        </p:txBody>
      </p:sp>
    </p:spTree>
    <p:extLst>
      <p:ext uri="{BB962C8B-B14F-4D97-AF65-F5344CB8AC3E}">
        <p14:creationId xmlns:p14="http://schemas.microsoft.com/office/powerpoint/2010/main" val="4113759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BCC13F9-CA71-4C1F-8E46-2D3726C4D4D2}" type="slidenum">
              <a:rPr lang="sv-SE" smtClean="0"/>
              <a:t>2</a:t>
            </a:fld>
            <a:endParaRPr lang="sv-SE"/>
          </a:p>
        </p:txBody>
      </p:sp>
    </p:spTree>
    <p:extLst>
      <p:ext uri="{BB962C8B-B14F-4D97-AF65-F5344CB8AC3E}">
        <p14:creationId xmlns:p14="http://schemas.microsoft.com/office/powerpoint/2010/main" val="131623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aseline="0" dirty="0" smtClean="0"/>
          </a:p>
        </p:txBody>
      </p:sp>
      <p:sp>
        <p:nvSpPr>
          <p:cNvPr id="4" name="Slide Number Placeholder 3"/>
          <p:cNvSpPr>
            <a:spLocks noGrp="1"/>
          </p:cNvSpPr>
          <p:nvPr>
            <p:ph type="sldNum" sz="quarter" idx="10"/>
          </p:nvPr>
        </p:nvSpPr>
        <p:spPr/>
        <p:txBody>
          <a:bodyPr/>
          <a:lstStyle/>
          <a:p>
            <a:fld id="{CBCC13F9-CA71-4C1F-8E46-2D3726C4D4D2}" type="slidenum">
              <a:rPr lang="sv-SE" smtClean="0"/>
              <a:t>22</a:t>
            </a:fld>
            <a:endParaRPr lang="sv-SE"/>
          </a:p>
        </p:txBody>
      </p:sp>
    </p:spTree>
    <p:extLst>
      <p:ext uri="{BB962C8B-B14F-4D97-AF65-F5344CB8AC3E}">
        <p14:creationId xmlns:p14="http://schemas.microsoft.com/office/powerpoint/2010/main" val="2898549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aseline="0" dirty="0" smtClean="0"/>
          </a:p>
        </p:txBody>
      </p:sp>
      <p:sp>
        <p:nvSpPr>
          <p:cNvPr id="4" name="Slide Number Placeholder 3"/>
          <p:cNvSpPr>
            <a:spLocks noGrp="1"/>
          </p:cNvSpPr>
          <p:nvPr>
            <p:ph type="sldNum" sz="quarter" idx="10"/>
          </p:nvPr>
        </p:nvSpPr>
        <p:spPr/>
        <p:txBody>
          <a:bodyPr/>
          <a:lstStyle/>
          <a:p>
            <a:fld id="{CBCC13F9-CA71-4C1F-8E46-2D3726C4D4D2}" type="slidenum">
              <a:rPr lang="sv-SE" smtClean="0"/>
              <a:t>24</a:t>
            </a:fld>
            <a:endParaRPr lang="sv-SE"/>
          </a:p>
        </p:txBody>
      </p:sp>
    </p:spTree>
    <p:extLst>
      <p:ext uri="{BB962C8B-B14F-4D97-AF65-F5344CB8AC3E}">
        <p14:creationId xmlns:p14="http://schemas.microsoft.com/office/powerpoint/2010/main" val="1729557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BCC13F9-CA71-4C1F-8E46-2D3726C4D4D2}" type="slidenum">
              <a:rPr lang="sv-SE" smtClean="0"/>
              <a:t>5</a:t>
            </a:fld>
            <a:endParaRPr lang="sv-SE"/>
          </a:p>
        </p:txBody>
      </p:sp>
    </p:spTree>
    <p:extLst>
      <p:ext uri="{BB962C8B-B14F-4D97-AF65-F5344CB8AC3E}">
        <p14:creationId xmlns:p14="http://schemas.microsoft.com/office/powerpoint/2010/main" val="3783545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600"/>
              </a:spcAft>
            </a:pPr>
            <a:endParaRPr lang="sv-SE" sz="1800" b="1" dirty="0" smtClean="0">
              <a:solidFill>
                <a:srgbClr val="FF0000"/>
              </a:solidFill>
            </a:endParaRPr>
          </a:p>
        </p:txBody>
      </p:sp>
      <p:sp>
        <p:nvSpPr>
          <p:cNvPr id="4" name="Platshållare för bildnummer 3"/>
          <p:cNvSpPr>
            <a:spLocks noGrp="1"/>
          </p:cNvSpPr>
          <p:nvPr>
            <p:ph type="sldNum" sz="quarter" idx="10"/>
          </p:nvPr>
        </p:nvSpPr>
        <p:spPr/>
        <p:txBody>
          <a:bodyPr/>
          <a:lstStyle/>
          <a:p>
            <a:fld id="{CBCC13F9-CA71-4C1F-8E46-2D3726C4D4D2}" type="slidenum">
              <a:rPr lang="sv-SE" smtClean="0"/>
              <a:t>6</a:t>
            </a:fld>
            <a:endParaRPr lang="sv-SE"/>
          </a:p>
        </p:txBody>
      </p:sp>
    </p:spTree>
    <p:extLst>
      <p:ext uri="{BB962C8B-B14F-4D97-AF65-F5344CB8AC3E}">
        <p14:creationId xmlns:p14="http://schemas.microsoft.com/office/powerpoint/2010/main" val="677566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01700" eaLnBrk="1" hangingPunct="1"/>
            <a:endParaRPr lang="sv-SE" baseline="0" noProof="0" dirty="0" smtClean="0"/>
          </a:p>
        </p:txBody>
      </p:sp>
      <p:sp>
        <p:nvSpPr>
          <p:cNvPr id="4" name="Platshållare för bildnummer 3"/>
          <p:cNvSpPr>
            <a:spLocks noGrp="1"/>
          </p:cNvSpPr>
          <p:nvPr>
            <p:ph type="sldNum" sz="quarter" idx="10"/>
          </p:nvPr>
        </p:nvSpPr>
        <p:spPr/>
        <p:txBody>
          <a:bodyPr/>
          <a:lstStyle/>
          <a:p>
            <a:fld id="{CBCC13F9-CA71-4C1F-8E46-2D3726C4D4D2}" type="slidenum">
              <a:rPr lang="sv-SE" smtClean="0"/>
              <a:t>7</a:t>
            </a:fld>
            <a:endParaRPr lang="sv-SE"/>
          </a:p>
        </p:txBody>
      </p:sp>
    </p:spTree>
    <p:extLst>
      <p:ext uri="{BB962C8B-B14F-4D97-AF65-F5344CB8AC3E}">
        <p14:creationId xmlns:p14="http://schemas.microsoft.com/office/powerpoint/2010/main" val="3853632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BCC13F9-CA71-4C1F-8E46-2D3726C4D4D2}" type="slidenum">
              <a:rPr lang="sv-SE" smtClean="0"/>
              <a:t>9</a:t>
            </a:fld>
            <a:endParaRPr lang="sv-SE"/>
          </a:p>
        </p:txBody>
      </p:sp>
    </p:spTree>
    <p:extLst>
      <p:ext uri="{BB962C8B-B14F-4D97-AF65-F5344CB8AC3E}">
        <p14:creationId xmlns:p14="http://schemas.microsoft.com/office/powerpoint/2010/main" val="205873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BCC13F9-CA71-4C1F-8E46-2D3726C4D4D2}" type="slidenum">
              <a:rPr lang="sv-SE" smtClean="0"/>
              <a:t>12</a:t>
            </a:fld>
            <a:endParaRPr lang="sv-SE"/>
          </a:p>
        </p:txBody>
      </p:sp>
    </p:spTree>
    <p:extLst>
      <p:ext uri="{BB962C8B-B14F-4D97-AF65-F5344CB8AC3E}">
        <p14:creationId xmlns:p14="http://schemas.microsoft.com/office/powerpoint/2010/main" val="4283370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BCC13F9-CA71-4C1F-8E46-2D3726C4D4D2}" type="slidenum">
              <a:rPr lang="sv-SE" smtClean="0"/>
              <a:t>15</a:t>
            </a:fld>
            <a:endParaRPr lang="sv-SE" dirty="0"/>
          </a:p>
        </p:txBody>
      </p:sp>
    </p:spTree>
    <p:extLst>
      <p:ext uri="{BB962C8B-B14F-4D97-AF65-F5344CB8AC3E}">
        <p14:creationId xmlns:p14="http://schemas.microsoft.com/office/powerpoint/2010/main" val="2693095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sv-SE" dirty="0"/>
          </a:p>
        </p:txBody>
      </p:sp>
      <p:sp>
        <p:nvSpPr>
          <p:cNvPr id="4" name="Slide Number Placeholder 3"/>
          <p:cNvSpPr>
            <a:spLocks noGrp="1"/>
          </p:cNvSpPr>
          <p:nvPr>
            <p:ph type="sldNum" sz="quarter" idx="10"/>
          </p:nvPr>
        </p:nvSpPr>
        <p:spPr/>
        <p:txBody>
          <a:bodyPr/>
          <a:lstStyle/>
          <a:p>
            <a:fld id="{CBCC13F9-CA71-4C1F-8E46-2D3726C4D4D2}" type="slidenum">
              <a:rPr lang="sv-SE" smtClean="0"/>
              <a:t>17</a:t>
            </a:fld>
            <a:endParaRPr lang="sv-SE"/>
          </a:p>
        </p:txBody>
      </p:sp>
    </p:spTree>
    <p:extLst>
      <p:ext uri="{BB962C8B-B14F-4D97-AF65-F5344CB8AC3E}">
        <p14:creationId xmlns:p14="http://schemas.microsoft.com/office/powerpoint/2010/main" val="2681312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sv-SE" dirty="0"/>
          </a:p>
        </p:txBody>
      </p:sp>
      <p:sp>
        <p:nvSpPr>
          <p:cNvPr id="4" name="Slide Number Placeholder 3"/>
          <p:cNvSpPr>
            <a:spLocks noGrp="1"/>
          </p:cNvSpPr>
          <p:nvPr>
            <p:ph type="sldNum" sz="quarter" idx="10"/>
          </p:nvPr>
        </p:nvSpPr>
        <p:spPr/>
        <p:txBody>
          <a:bodyPr/>
          <a:lstStyle/>
          <a:p>
            <a:fld id="{CBCC13F9-CA71-4C1F-8E46-2D3726C4D4D2}" type="slidenum">
              <a:rPr lang="sv-SE" smtClean="0"/>
              <a:t>18</a:t>
            </a:fld>
            <a:endParaRPr lang="sv-SE"/>
          </a:p>
        </p:txBody>
      </p:sp>
    </p:spTree>
    <p:extLst>
      <p:ext uri="{BB962C8B-B14F-4D97-AF65-F5344CB8AC3E}">
        <p14:creationId xmlns:p14="http://schemas.microsoft.com/office/powerpoint/2010/main" val="3302333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Rubrikbild">
    <p:spTree>
      <p:nvGrpSpPr>
        <p:cNvPr id="1" name=""/>
        <p:cNvGrpSpPr/>
        <p:nvPr/>
      </p:nvGrpSpPr>
      <p:grpSpPr>
        <a:xfrm>
          <a:off x="0" y="0"/>
          <a:ext cx="0" cy="0"/>
          <a:chOff x="0" y="0"/>
          <a:chExt cx="0" cy="0"/>
        </a:xfrm>
      </p:grpSpPr>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793"/>
            <a:ext cx="12193588" cy="6858893"/>
          </a:xfrm>
          <a:prstGeom prst="rect">
            <a:avLst/>
          </a:prstGeom>
        </p:spPr>
      </p:pic>
      <p:sp>
        <p:nvSpPr>
          <p:cNvPr id="3074" name="Rectangle 2"/>
          <p:cNvSpPr>
            <a:spLocks noGrp="1" noChangeArrowheads="1"/>
          </p:cNvSpPr>
          <p:nvPr>
            <p:ph type="ctrTitle"/>
          </p:nvPr>
        </p:nvSpPr>
        <p:spPr>
          <a:xfrm>
            <a:off x="2878917" y="1500542"/>
            <a:ext cx="8228198" cy="1079750"/>
          </a:xfrm>
        </p:spPr>
        <p:txBody>
          <a:bodyPr/>
          <a:lstStyle>
            <a:lvl1pPr>
              <a:defRPr>
                <a:solidFill>
                  <a:schemeClr val="tx1"/>
                </a:solidFill>
              </a:defRPr>
            </a:lvl1pPr>
          </a:lstStyle>
          <a:p>
            <a:pPr lvl="0"/>
            <a:endParaRPr lang="sv-SE" noProof="0" dirty="0"/>
          </a:p>
        </p:txBody>
      </p:sp>
      <p:sp>
        <p:nvSpPr>
          <p:cNvPr id="3075" name="Rectangle 3"/>
          <p:cNvSpPr>
            <a:spLocks noGrp="1" noChangeArrowheads="1"/>
          </p:cNvSpPr>
          <p:nvPr>
            <p:ph type="subTitle" idx="1"/>
          </p:nvPr>
        </p:nvSpPr>
        <p:spPr>
          <a:xfrm>
            <a:off x="2878917" y="2853404"/>
            <a:ext cx="8228198" cy="1338573"/>
          </a:xfrm>
        </p:spPr>
        <p:txBody>
          <a:bodyPr/>
          <a:lstStyle>
            <a:lvl1pPr marL="0" indent="0">
              <a:lnSpc>
                <a:spcPts val="1996"/>
              </a:lnSpc>
              <a:buFont typeface="Arial" charset="0"/>
              <a:buNone/>
              <a:defRPr>
                <a:solidFill>
                  <a:schemeClr val="tx1"/>
                </a:solidFill>
              </a:defRPr>
            </a:lvl1pPr>
          </a:lstStyle>
          <a:p>
            <a:pPr lvl="0"/>
            <a:r>
              <a:rPr lang="sv-SE" noProof="0" dirty="0"/>
              <a:t>Klicka här för att ändra format på underrubrik i bakgrunden</a:t>
            </a:r>
          </a:p>
        </p:txBody>
      </p:sp>
      <p:sp>
        <p:nvSpPr>
          <p:cNvPr id="3076" name="Rectangle 4"/>
          <p:cNvSpPr>
            <a:spLocks noGrp="1" noChangeArrowheads="1"/>
          </p:cNvSpPr>
          <p:nvPr>
            <p:ph type="dt" sz="half" idx="2"/>
          </p:nvPr>
        </p:nvSpPr>
        <p:spPr>
          <a:xfrm>
            <a:off x="2878916" y="250885"/>
            <a:ext cx="2845048" cy="476361"/>
          </a:xfrm>
        </p:spPr>
        <p:txBody>
          <a:bodyPr/>
          <a:lstStyle>
            <a:lvl1pPr>
              <a:lnSpc>
                <a:spcPct val="100000"/>
              </a:lnSpc>
              <a:defRPr sz="1200">
                <a:solidFill>
                  <a:schemeClr val="tx1"/>
                </a:solidFill>
              </a:defRPr>
            </a:lvl1pPr>
          </a:lstStyle>
          <a:p>
            <a:endParaRPr lang="sv-SE" dirty="0"/>
          </a:p>
        </p:txBody>
      </p:sp>
      <p:sp>
        <p:nvSpPr>
          <p:cNvPr id="3093" name="Line 21"/>
          <p:cNvSpPr>
            <a:spLocks noChangeShapeType="1"/>
          </p:cNvSpPr>
          <p:nvPr/>
        </p:nvSpPr>
        <p:spPr bwMode="auto">
          <a:xfrm>
            <a:off x="2883152" y="1197255"/>
            <a:ext cx="8228198" cy="1588"/>
          </a:xfrm>
          <a:prstGeom prst="line">
            <a:avLst/>
          </a:prstGeom>
          <a:noFill/>
          <a:ln w="101600">
            <a:solidFill>
              <a:srgbClr val="009F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lstStyle/>
          <a:p>
            <a:endParaRPr lang="sv-SE"/>
          </a:p>
        </p:txBody>
      </p:sp>
      <p:pic>
        <p:nvPicPr>
          <p:cNvPr id="8"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929235" y="5158392"/>
            <a:ext cx="2391870" cy="6960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itat blå">
    <p:spTree>
      <p:nvGrpSpPr>
        <p:cNvPr id="1" name=""/>
        <p:cNvGrpSpPr/>
        <p:nvPr/>
      </p:nvGrpSpPr>
      <p:grpSpPr>
        <a:xfrm>
          <a:off x="0" y="0"/>
          <a:ext cx="0" cy="0"/>
          <a:chOff x="0" y="0"/>
          <a:chExt cx="0" cy="0"/>
        </a:xfrm>
      </p:grpSpPr>
      <p:sp>
        <p:nvSpPr>
          <p:cNvPr id="2" name="Rektangel 1"/>
          <p:cNvSpPr/>
          <p:nvPr userDrawn="1"/>
        </p:nvSpPr>
        <p:spPr>
          <a:xfrm>
            <a:off x="1" y="0"/>
            <a:ext cx="12195175" cy="685958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2930" tIns="41465" rIns="82930" bIns="41465" rtlCol="0" anchor="ctr"/>
          <a:lstStyle/>
          <a:p>
            <a:pPr algn="ctr"/>
            <a:endParaRPr lang="sv-SE"/>
          </a:p>
        </p:txBody>
      </p:sp>
      <p:sp>
        <p:nvSpPr>
          <p:cNvPr id="4" name="Platshållare för bildnummer 5"/>
          <p:cNvSpPr txBox="1">
            <a:spLocks/>
          </p:cNvSpPr>
          <p:nvPr userDrawn="1"/>
        </p:nvSpPr>
        <p:spPr bwMode="auto">
          <a:xfrm>
            <a:off x="10434475" y="250892"/>
            <a:ext cx="720188"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sv-SE"/>
            </a:defPPr>
            <a:lvl1pPr algn="r" rtl="0" fontAlgn="base">
              <a:lnSpc>
                <a:spcPts val="1000"/>
              </a:lnSpc>
              <a:spcBef>
                <a:spcPct val="0"/>
              </a:spcBef>
              <a:spcAft>
                <a:spcPct val="0"/>
              </a:spcAft>
              <a:defRPr sz="800"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r" defTabSz="829317" rtl="0" eaLnBrk="1" fontAlgn="base" latinLnBrk="0" hangingPunct="1">
              <a:lnSpc>
                <a:spcPts val="907"/>
              </a:lnSpc>
              <a:spcBef>
                <a:spcPct val="0"/>
              </a:spcBef>
              <a:spcAft>
                <a:spcPct val="0"/>
              </a:spcAft>
              <a:buClrTx/>
              <a:buSzTx/>
              <a:buFontTx/>
              <a:buNone/>
              <a:tabLst/>
              <a:defRPr/>
            </a:pPr>
            <a:fld id="{995DF6A3-71A4-4141-8675-DE14763EFB72}" type="slidenum">
              <a:rPr kumimoji="0" lang="sv-SE" sz="700" b="0" i="0" u="none" strike="noStrike" kern="1200" cap="none" spc="0" normalizeH="0" baseline="0" noProof="0" smtClean="0">
                <a:ln>
                  <a:noFill/>
                </a:ln>
                <a:solidFill>
                  <a:schemeClr val="bg1"/>
                </a:solidFill>
                <a:effectLst/>
                <a:uLnTx/>
                <a:uFillTx/>
                <a:latin typeface="Arial" charset="0"/>
                <a:ea typeface="+mn-ea"/>
                <a:cs typeface="Arial" charset="0"/>
              </a:rPr>
              <a:pPr marL="0" marR="0" lvl="0" indent="0" algn="r" defTabSz="829317" rtl="0" eaLnBrk="1" fontAlgn="base" latinLnBrk="0" hangingPunct="1">
                <a:lnSpc>
                  <a:spcPts val="907"/>
                </a:lnSpc>
                <a:spcBef>
                  <a:spcPct val="0"/>
                </a:spcBef>
                <a:spcAft>
                  <a:spcPct val="0"/>
                </a:spcAft>
                <a:buClrTx/>
                <a:buSzTx/>
                <a:buFontTx/>
                <a:buNone/>
                <a:tabLst/>
                <a:defRPr/>
              </a:pPr>
              <a:t>‹#›</a:t>
            </a:fld>
            <a:endParaRPr kumimoji="0" lang="sv-SE" sz="700" b="0" i="0" u="none" strike="noStrike" kern="1200" cap="none" spc="0" normalizeH="0" baseline="0" noProof="0" dirty="0">
              <a:ln>
                <a:noFill/>
              </a:ln>
              <a:solidFill>
                <a:schemeClr val="bg1"/>
              </a:solidFill>
              <a:effectLst/>
              <a:uLnTx/>
              <a:uFillTx/>
              <a:latin typeface="Arial" charset="0"/>
              <a:ea typeface="+mn-ea"/>
              <a:cs typeface="Arial" charset="0"/>
            </a:endParaRPr>
          </a:p>
        </p:txBody>
      </p:sp>
      <p:cxnSp>
        <p:nvCxnSpPr>
          <p:cNvPr id="5" name="Rak 4"/>
          <p:cNvCxnSpPr/>
          <p:nvPr userDrawn="1"/>
        </p:nvCxnSpPr>
        <p:spPr>
          <a:xfrm>
            <a:off x="1103740" y="476782"/>
            <a:ext cx="100837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Rak 5"/>
          <p:cNvCxnSpPr/>
          <p:nvPr userDrawn="1"/>
        </p:nvCxnSpPr>
        <p:spPr>
          <a:xfrm>
            <a:off x="1103740" y="5806609"/>
            <a:ext cx="100837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295463" y="6024684"/>
            <a:ext cx="1889508" cy="5458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Grp="1" noChangeArrowheads="1"/>
          </p:cNvSpPr>
          <p:nvPr>
            <p:ph sz="half" idx="1"/>
          </p:nvPr>
        </p:nvSpPr>
        <p:spPr>
          <a:xfrm>
            <a:off x="1104095" y="2088484"/>
            <a:ext cx="4944428" cy="3708859"/>
          </a:xfrm>
        </p:spPr>
        <p:txBody>
          <a:bodyPr/>
          <a:lstStyle>
            <a:lvl1pPr>
              <a:defRPr>
                <a:solidFill>
                  <a:schemeClr val="bg1"/>
                </a:solidFill>
              </a:defRPr>
            </a:lvl1pPr>
          </a:lstStyle>
          <a:p>
            <a:pPr marL="0" indent="0">
              <a:buNone/>
            </a:pPr>
            <a:r>
              <a:rPr lang="sv-SE" dirty="0"/>
              <a:t>Första kapitlet</a:t>
            </a:r>
          </a:p>
          <a:p>
            <a:pPr marL="0" indent="0">
              <a:buNone/>
            </a:pPr>
            <a:r>
              <a:rPr lang="sv-SE" dirty="0"/>
              <a:t>Andra kapitlet</a:t>
            </a:r>
          </a:p>
          <a:p>
            <a:pPr marL="0" indent="0">
              <a:buNone/>
            </a:pPr>
            <a:r>
              <a:rPr lang="sv-SE" dirty="0"/>
              <a:t>Tredje kapitlet</a:t>
            </a:r>
          </a:p>
          <a:p>
            <a:pPr marL="0" indent="0">
              <a:buNone/>
            </a:pPr>
            <a:r>
              <a:rPr lang="sv-SE" dirty="0"/>
              <a:t>Fjärde kapitlet</a:t>
            </a:r>
          </a:p>
          <a:p>
            <a:pPr marL="0" indent="0">
              <a:buNone/>
            </a:pPr>
            <a:r>
              <a:rPr lang="sv-SE" dirty="0"/>
              <a:t>Femte kapitlet</a:t>
            </a:r>
          </a:p>
        </p:txBody>
      </p:sp>
      <p:sp>
        <p:nvSpPr>
          <p:cNvPr id="10" name="Rectangle 4"/>
          <p:cNvSpPr>
            <a:spLocks noGrp="1" noChangeArrowheads="1"/>
          </p:cNvSpPr>
          <p:nvPr>
            <p:ph sz="half" idx="2"/>
          </p:nvPr>
        </p:nvSpPr>
        <p:spPr>
          <a:xfrm>
            <a:off x="6240539" y="2088484"/>
            <a:ext cx="4944428" cy="3708859"/>
          </a:xfrm>
        </p:spPr>
        <p:txBody>
          <a:bodyPr/>
          <a:lstStyle>
            <a:lvl1pPr>
              <a:defRPr>
                <a:solidFill>
                  <a:schemeClr val="bg1"/>
                </a:solidFill>
              </a:defRPr>
            </a:lvl1pPr>
          </a:lstStyle>
          <a:p>
            <a:pPr marL="0" indent="0">
              <a:buNone/>
            </a:pPr>
            <a:r>
              <a:rPr lang="sv-SE" dirty="0"/>
              <a:t>Sjätte kapitlet</a:t>
            </a:r>
          </a:p>
          <a:p>
            <a:pPr marL="0" indent="0">
              <a:buNone/>
            </a:pPr>
            <a:r>
              <a:rPr lang="sv-SE" dirty="0"/>
              <a:t>Sjunde kapitlet</a:t>
            </a:r>
          </a:p>
          <a:p>
            <a:pPr marL="0" indent="0">
              <a:buNone/>
            </a:pPr>
            <a:r>
              <a:rPr lang="sv-SE" dirty="0"/>
              <a:t>Åttonde kapitlet</a:t>
            </a:r>
          </a:p>
          <a:p>
            <a:pPr marL="0" indent="0">
              <a:buNone/>
            </a:pPr>
            <a:r>
              <a:rPr lang="sv-SE" dirty="0"/>
              <a:t>Nionde kapitlet</a:t>
            </a:r>
          </a:p>
          <a:p>
            <a:pPr marL="0" indent="0">
              <a:buNone/>
            </a:pPr>
            <a:r>
              <a:rPr lang="sv-SE" dirty="0"/>
              <a:t>Tionde kapitlet</a:t>
            </a:r>
          </a:p>
        </p:txBody>
      </p:sp>
      <p:sp>
        <p:nvSpPr>
          <p:cNvPr id="12" name="Rectangle 2"/>
          <p:cNvSpPr>
            <a:spLocks noGrp="1" noChangeArrowheads="1"/>
          </p:cNvSpPr>
          <p:nvPr>
            <p:ph type="title" hasCustomPrompt="1"/>
          </p:nvPr>
        </p:nvSpPr>
        <p:spPr>
          <a:xfrm>
            <a:off x="1104098" y="684158"/>
            <a:ext cx="10080874" cy="1080250"/>
          </a:xfrm>
        </p:spPr>
        <p:txBody>
          <a:bodyPr/>
          <a:lstStyle>
            <a:lvl1pPr>
              <a:defRPr>
                <a:solidFill>
                  <a:schemeClr val="bg1"/>
                </a:solidFill>
              </a:defRPr>
            </a:lvl1pPr>
          </a:lstStyle>
          <a:p>
            <a:r>
              <a:rPr lang="sv-SE" dirty="0"/>
              <a:t>Din innehållsförteckning</a:t>
            </a:r>
          </a:p>
        </p:txBody>
      </p:sp>
    </p:spTree>
    <p:extLst>
      <p:ext uri="{BB962C8B-B14F-4D97-AF65-F5344CB8AC3E}">
        <p14:creationId xmlns:p14="http://schemas.microsoft.com/office/powerpoint/2010/main" val="2541034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itat grön">
    <p:bg>
      <p:bgPr>
        <a:solidFill>
          <a:srgbClr val="00B050"/>
        </a:solidFill>
        <a:effectLst/>
      </p:bgPr>
    </p:bg>
    <p:spTree>
      <p:nvGrpSpPr>
        <p:cNvPr id="1" name=""/>
        <p:cNvGrpSpPr/>
        <p:nvPr/>
      </p:nvGrpSpPr>
      <p:grpSpPr>
        <a:xfrm>
          <a:off x="0" y="0"/>
          <a:ext cx="0" cy="0"/>
          <a:chOff x="0" y="0"/>
          <a:chExt cx="0" cy="0"/>
        </a:xfrm>
      </p:grpSpPr>
      <p:sp>
        <p:nvSpPr>
          <p:cNvPr id="2" name="Rektangel 1"/>
          <p:cNvSpPr/>
          <p:nvPr userDrawn="1"/>
        </p:nvSpPr>
        <p:spPr>
          <a:xfrm>
            <a:off x="1" y="0"/>
            <a:ext cx="12195175"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930" tIns="41465" rIns="82930" bIns="41465" rtlCol="0" anchor="ctr"/>
          <a:lstStyle/>
          <a:p>
            <a:pPr algn="ctr"/>
            <a:endParaRPr lang="sv-SE"/>
          </a:p>
        </p:txBody>
      </p:sp>
      <p:sp>
        <p:nvSpPr>
          <p:cNvPr id="4" name="Platshållare för bildnummer 5"/>
          <p:cNvSpPr txBox="1">
            <a:spLocks/>
          </p:cNvSpPr>
          <p:nvPr userDrawn="1"/>
        </p:nvSpPr>
        <p:spPr bwMode="auto">
          <a:xfrm>
            <a:off x="10434475" y="250892"/>
            <a:ext cx="720188"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sv-SE"/>
            </a:defPPr>
            <a:lvl1pPr algn="r" rtl="0" fontAlgn="base">
              <a:lnSpc>
                <a:spcPts val="1000"/>
              </a:lnSpc>
              <a:spcBef>
                <a:spcPct val="0"/>
              </a:spcBef>
              <a:spcAft>
                <a:spcPct val="0"/>
              </a:spcAft>
              <a:defRPr sz="800"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r" defTabSz="829317" rtl="0" eaLnBrk="1" fontAlgn="base" latinLnBrk="0" hangingPunct="1">
              <a:lnSpc>
                <a:spcPts val="907"/>
              </a:lnSpc>
              <a:spcBef>
                <a:spcPct val="0"/>
              </a:spcBef>
              <a:spcAft>
                <a:spcPct val="0"/>
              </a:spcAft>
              <a:buClrTx/>
              <a:buSzTx/>
              <a:buFontTx/>
              <a:buNone/>
              <a:tabLst/>
              <a:defRPr/>
            </a:pPr>
            <a:fld id="{995DF6A3-71A4-4141-8675-DE14763EFB72}" type="slidenum">
              <a:rPr kumimoji="0" lang="sv-SE" sz="700" b="0" i="0" u="none" strike="noStrike" kern="1200" cap="none" spc="0" normalizeH="0" baseline="0" noProof="0" smtClean="0">
                <a:ln>
                  <a:noFill/>
                </a:ln>
                <a:solidFill>
                  <a:schemeClr val="bg1"/>
                </a:solidFill>
                <a:effectLst/>
                <a:uLnTx/>
                <a:uFillTx/>
                <a:latin typeface="Arial" charset="0"/>
                <a:ea typeface="+mn-ea"/>
                <a:cs typeface="Arial" charset="0"/>
              </a:rPr>
              <a:pPr marL="0" marR="0" lvl="0" indent="0" algn="r" defTabSz="829317" rtl="0" eaLnBrk="1" fontAlgn="base" latinLnBrk="0" hangingPunct="1">
                <a:lnSpc>
                  <a:spcPts val="907"/>
                </a:lnSpc>
                <a:spcBef>
                  <a:spcPct val="0"/>
                </a:spcBef>
                <a:spcAft>
                  <a:spcPct val="0"/>
                </a:spcAft>
                <a:buClrTx/>
                <a:buSzTx/>
                <a:buFontTx/>
                <a:buNone/>
                <a:tabLst/>
                <a:defRPr/>
              </a:pPr>
              <a:t>‹#›</a:t>
            </a:fld>
            <a:endParaRPr kumimoji="0" lang="sv-SE" sz="700" b="0" i="0" u="none" strike="noStrike" kern="1200" cap="none" spc="0" normalizeH="0" baseline="0" noProof="0" dirty="0">
              <a:ln>
                <a:noFill/>
              </a:ln>
              <a:solidFill>
                <a:schemeClr val="bg1"/>
              </a:solidFill>
              <a:effectLst/>
              <a:uLnTx/>
              <a:uFillTx/>
              <a:latin typeface="Arial" charset="0"/>
              <a:ea typeface="+mn-ea"/>
              <a:cs typeface="Arial" charset="0"/>
            </a:endParaRPr>
          </a:p>
        </p:txBody>
      </p:sp>
      <p:cxnSp>
        <p:nvCxnSpPr>
          <p:cNvPr id="5" name="Rak 4"/>
          <p:cNvCxnSpPr/>
          <p:nvPr userDrawn="1"/>
        </p:nvCxnSpPr>
        <p:spPr>
          <a:xfrm>
            <a:off x="1103740" y="476782"/>
            <a:ext cx="100837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Rak 5"/>
          <p:cNvCxnSpPr/>
          <p:nvPr userDrawn="1"/>
        </p:nvCxnSpPr>
        <p:spPr>
          <a:xfrm>
            <a:off x="1103740" y="5806609"/>
            <a:ext cx="100837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295463" y="6024684"/>
            <a:ext cx="1889508" cy="54584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title" hasCustomPrompt="1"/>
          </p:nvPr>
        </p:nvSpPr>
        <p:spPr>
          <a:xfrm>
            <a:off x="1104098" y="684158"/>
            <a:ext cx="10080874" cy="1080250"/>
          </a:xfrm>
        </p:spPr>
        <p:txBody>
          <a:bodyPr/>
          <a:lstStyle>
            <a:lvl1pPr>
              <a:defRPr baseline="0">
                <a:solidFill>
                  <a:schemeClr val="bg1"/>
                </a:solidFill>
              </a:defRPr>
            </a:lvl1pPr>
          </a:lstStyle>
          <a:p>
            <a:pPr eaLnBrk="1" hangingPunct="1"/>
            <a:r>
              <a:rPr lang="sv-SE" dirty="0"/>
              <a:t>Din kapitelrubrik</a:t>
            </a:r>
          </a:p>
        </p:txBody>
      </p:sp>
      <p:sp>
        <p:nvSpPr>
          <p:cNvPr id="11" name="Rectangle 3"/>
          <p:cNvSpPr>
            <a:spLocks noGrp="1" noChangeArrowheads="1"/>
          </p:cNvSpPr>
          <p:nvPr>
            <p:ph idx="1"/>
          </p:nvPr>
        </p:nvSpPr>
        <p:spPr>
          <a:xfrm>
            <a:off x="1104098" y="2088487"/>
            <a:ext cx="10080874" cy="3708859"/>
          </a:xfrm>
        </p:spPr>
        <p:txBody>
          <a:bodyPr/>
          <a:lstStyle>
            <a:lvl1pPr>
              <a:defRPr>
                <a:solidFill>
                  <a:schemeClr val="bg1"/>
                </a:solidFill>
              </a:defRPr>
            </a:lvl1pPr>
          </a:lstStyle>
          <a:p>
            <a:pPr eaLnBrk="1" hangingPunct="1"/>
            <a:r>
              <a:rPr lang="sv-SE" dirty="0"/>
              <a:t>Här redovisar du sammandrag av de viktigaste punkterna i kapitlet.</a:t>
            </a:r>
          </a:p>
          <a:p>
            <a:pPr eaLnBrk="1" hangingPunct="1"/>
            <a:r>
              <a:rPr lang="sv-SE" dirty="0"/>
              <a:t>Dessa punkter får gärna motsvara rubrikerna i kapitlet.</a:t>
            </a:r>
          </a:p>
        </p:txBody>
      </p:sp>
    </p:spTree>
    <p:extLst>
      <p:ext uri="{BB962C8B-B14F-4D97-AF65-F5344CB8AC3E}">
        <p14:creationId xmlns:p14="http://schemas.microsoft.com/office/powerpoint/2010/main" val="46085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itat, inledn. sammanfattn. slutsats">
    <p:spTree>
      <p:nvGrpSpPr>
        <p:cNvPr id="1" name=""/>
        <p:cNvGrpSpPr/>
        <p:nvPr/>
      </p:nvGrpSpPr>
      <p:grpSpPr>
        <a:xfrm>
          <a:off x="0" y="0"/>
          <a:ext cx="0" cy="0"/>
          <a:chOff x="0" y="0"/>
          <a:chExt cx="0" cy="0"/>
        </a:xfrm>
      </p:grpSpPr>
      <p:sp>
        <p:nvSpPr>
          <p:cNvPr id="7" name="Rektangel 6"/>
          <p:cNvSpPr/>
          <p:nvPr userDrawn="1"/>
        </p:nvSpPr>
        <p:spPr>
          <a:xfrm>
            <a:off x="1" y="0"/>
            <a:ext cx="12195175" cy="68595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2930" tIns="41465" rIns="82930" bIns="41465" rtlCol="0" anchor="ctr"/>
          <a:lstStyle/>
          <a:p>
            <a:pPr algn="ctr"/>
            <a:endParaRPr lang="sv-SE" dirty="0"/>
          </a:p>
        </p:txBody>
      </p:sp>
      <p:sp>
        <p:nvSpPr>
          <p:cNvPr id="4" name="Platshållare för bildnummer 5"/>
          <p:cNvSpPr txBox="1">
            <a:spLocks/>
          </p:cNvSpPr>
          <p:nvPr userDrawn="1"/>
        </p:nvSpPr>
        <p:spPr bwMode="auto">
          <a:xfrm>
            <a:off x="10434475" y="250892"/>
            <a:ext cx="720188"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sv-SE"/>
            </a:defPPr>
            <a:lvl1pPr algn="r" rtl="0" fontAlgn="base">
              <a:lnSpc>
                <a:spcPts val="1000"/>
              </a:lnSpc>
              <a:spcBef>
                <a:spcPct val="0"/>
              </a:spcBef>
              <a:spcAft>
                <a:spcPct val="0"/>
              </a:spcAft>
              <a:defRPr sz="800"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r" defTabSz="829317" rtl="0" eaLnBrk="1" fontAlgn="base" latinLnBrk="0" hangingPunct="1">
              <a:lnSpc>
                <a:spcPts val="907"/>
              </a:lnSpc>
              <a:spcBef>
                <a:spcPct val="0"/>
              </a:spcBef>
              <a:spcAft>
                <a:spcPct val="0"/>
              </a:spcAft>
              <a:buClrTx/>
              <a:buSzTx/>
              <a:buFontTx/>
              <a:buNone/>
              <a:tabLst/>
              <a:defRPr/>
            </a:pPr>
            <a:fld id="{995DF6A3-71A4-4141-8675-DE14763EFB72}" type="slidenum">
              <a:rPr kumimoji="0" lang="sv-SE" sz="700" b="0" i="0" u="none" strike="noStrike" kern="1200" cap="none" spc="0" normalizeH="0" baseline="0" noProof="0" smtClean="0">
                <a:ln>
                  <a:noFill/>
                </a:ln>
                <a:solidFill>
                  <a:schemeClr val="bg1"/>
                </a:solidFill>
                <a:effectLst/>
                <a:uLnTx/>
                <a:uFillTx/>
                <a:latin typeface="Arial" charset="0"/>
                <a:ea typeface="+mn-ea"/>
                <a:cs typeface="Arial" charset="0"/>
              </a:rPr>
              <a:pPr marL="0" marR="0" lvl="0" indent="0" algn="r" defTabSz="829317" rtl="0" eaLnBrk="1" fontAlgn="base" latinLnBrk="0" hangingPunct="1">
                <a:lnSpc>
                  <a:spcPts val="907"/>
                </a:lnSpc>
                <a:spcBef>
                  <a:spcPct val="0"/>
                </a:spcBef>
                <a:spcAft>
                  <a:spcPct val="0"/>
                </a:spcAft>
                <a:buClrTx/>
                <a:buSzTx/>
                <a:buFontTx/>
                <a:buNone/>
                <a:tabLst/>
                <a:defRPr/>
              </a:pPr>
              <a:t>‹#›</a:t>
            </a:fld>
            <a:endParaRPr kumimoji="0" lang="sv-SE" sz="700" b="0" i="0" u="none" strike="noStrike" kern="1200" cap="none" spc="0" normalizeH="0" baseline="0" noProof="0" dirty="0">
              <a:ln>
                <a:noFill/>
              </a:ln>
              <a:solidFill>
                <a:schemeClr val="bg1"/>
              </a:solidFill>
              <a:effectLst/>
              <a:uLnTx/>
              <a:uFillTx/>
              <a:latin typeface="Arial" charset="0"/>
              <a:ea typeface="+mn-ea"/>
              <a:cs typeface="Arial" charset="0"/>
            </a:endParaRPr>
          </a:p>
        </p:txBody>
      </p:sp>
      <p:cxnSp>
        <p:nvCxnSpPr>
          <p:cNvPr id="5" name="Rak 4"/>
          <p:cNvCxnSpPr/>
          <p:nvPr userDrawn="1"/>
        </p:nvCxnSpPr>
        <p:spPr>
          <a:xfrm>
            <a:off x="1103740" y="476782"/>
            <a:ext cx="100837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Rak 5"/>
          <p:cNvCxnSpPr/>
          <p:nvPr userDrawn="1"/>
        </p:nvCxnSpPr>
        <p:spPr>
          <a:xfrm>
            <a:off x="1103740" y="5806609"/>
            <a:ext cx="100837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295463" y="6024684"/>
            <a:ext cx="1889508" cy="545841"/>
          </a:xfrm>
          <a:prstGeom prst="rect">
            <a:avLst/>
          </a:prstGeom>
          <a:noFill/>
          <a:extLst>
            <a:ext uri="{909E8E84-426E-40DD-AFC4-6F175D3DCCD1}">
              <a14:hiddenFill xmlns:a14="http://schemas.microsoft.com/office/drawing/2010/main">
                <a:solidFill>
                  <a:srgbClr val="FFFFFF"/>
                </a:solidFill>
              </a14:hiddenFill>
            </a:ext>
          </a:extLst>
        </p:spPr>
      </p:pic>
      <p:sp>
        <p:nvSpPr>
          <p:cNvPr id="9" name="Platshållare för innehåll 10"/>
          <p:cNvSpPr>
            <a:spLocks noGrp="1"/>
          </p:cNvSpPr>
          <p:nvPr>
            <p:ph sz="quarter" idx="10" hasCustomPrompt="1"/>
          </p:nvPr>
        </p:nvSpPr>
        <p:spPr>
          <a:xfrm>
            <a:off x="1200623" y="2349425"/>
            <a:ext cx="9793939" cy="1080370"/>
          </a:xfrm>
        </p:spPr>
        <p:txBody>
          <a:bodyPr/>
          <a:lstStyle>
            <a:lvl1pPr marL="0" indent="0" algn="ctr">
              <a:buNone/>
              <a:defRPr sz="2900" baseline="0">
                <a:solidFill>
                  <a:schemeClr val="bg1"/>
                </a:solidFill>
              </a:defRPr>
            </a:lvl1pPr>
          </a:lstStyle>
          <a:p>
            <a:pPr lvl="0"/>
            <a:r>
              <a:rPr lang="sv-SE" dirty="0"/>
              <a:t>”Sida för citat, inledning, sammanfattning, slutsats”</a:t>
            </a:r>
          </a:p>
        </p:txBody>
      </p:sp>
    </p:spTree>
    <p:extLst>
      <p:ext uri="{BB962C8B-B14F-4D97-AF65-F5344CB8AC3E}">
        <p14:creationId xmlns:p14="http://schemas.microsoft.com/office/powerpoint/2010/main" val="2911057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förteckning">
    <p:spTree>
      <p:nvGrpSpPr>
        <p:cNvPr id="1" name=""/>
        <p:cNvGrpSpPr/>
        <p:nvPr/>
      </p:nvGrpSpPr>
      <p:grpSpPr>
        <a:xfrm>
          <a:off x="0" y="0"/>
          <a:ext cx="0" cy="0"/>
          <a:chOff x="0" y="0"/>
          <a:chExt cx="0" cy="0"/>
        </a:xfrm>
      </p:grpSpPr>
      <p:sp>
        <p:nvSpPr>
          <p:cNvPr id="2" name="Rektangel 1"/>
          <p:cNvSpPr/>
          <p:nvPr userDrawn="1"/>
        </p:nvSpPr>
        <p:spPr>
          <a:xfrm>
            <a:off x="1" y="0"/>
            <a:ext cx="12195175" cy="685958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2930" tIns="41465" rIns="82930" bIns="41465" rtlCol="0" anchor="ctr"/>
          <a:lstStyle/>
          <a:p>
            <a:pPr algn="ctr"/>
            <a:endParaRPr lang="sv-SE"/>
          </a:p>
        </p:txBody>
      </p:sp>
      <p:sp>
        <p:nvSpPr>
          <p:cNvPr id="4" name="Platshållare för bildnummer 5"/>
          <p:cNvSpPr txBox="1">
            <a:spLocks/>
          </p:cNvSpPr>
          <p:nvPr userDrawn="1"/>
        </p:nvSpPr>
        <p:spPr bwMode="auto">
          <a:xfrm>
            <a:off x="10434475" y="250892"/>
            <a:ext cx="720188"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sv-SE"/>
            </a:defPPr>
            <a:lvl1pPr algn="r" rtl="0" fontAlgn="base">
              <a:lnSpc>
                <a:spcPts val="1000"/>
              </a:lnSpc>
              <a:spcBef>
                <a:spcPct val="0"/>
              </a:spcBef>
              <a:spcAft>
                <a:spcPct val="0"/>
              </a:spcAft>
              <a:defRPr sz="800"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r" defTabSz="829317" rtl="0" eaLnBrk="1" fontAlgn="base" latinLnBrk="0" hangingPunct="1">
              <a:lnSpc>
                <a:spcPts val="907"/>
              </a:lnSpc>
              <a:spcBef>
                <a:spcPct val="0"/>
              </a:spcBef>
              <a:spcAft>
                <a:spcPct val="0"/>
              </a:spcAft>
              <a:buClrTx/>
              <a:buSzTx/>
              <a:buFontTx/>
              <a:buNone/>
              <a:tabLst/>
              <a:defRPr/>
            </a:pPr>
            <a:fld id="{995DF6A3-71A4-4141-8675-DE14763EFB72}" type="slidenum">
              <a:rPr kumimoji="0" lang="sv-SE" sz="700" b="0" i="0" u="none" strike="noStrike" kern="1200" cap="none" spc="0" normalizeH="0" baseline="0" noProof="0" smtClean="0">
                <a:ln>
                  <a:noFill/>
                </a:ln>
                <a:solidFill>
                  <a:schemeClr val="bg1"/>
                </a:solidFill>
                <a:effectLst/>
                <a:uLnTx/>
                <a:uFillTx/>
                <a:latin typeface="Arial" charset="0"/>
                <a:ea typeface="+mn-ea"/>
                <a:cs typeface="Arial" charset="0"/>
              </a:rPr>
              <a:pPr marL="0" marR="0" lvl="0" indent="0" algn="r" defTabSz="829317" rtl="0" eaLnBrk="1" fontAlgn="base" latinLnBrk="0" hangingPunct="1">
                <a:lnSpc>
                  <a:spcPts val="907"/>
                </a:lnSpc>
                <a:spcBef>
                  <a:spcPct val="0"/>
                </a:spcBef>
                <a:spcAft>
                  <a:spcPct val="0"/>
                </a:spcAft>
                <a:buClrTx/>
                <a:buSzTx/>
                <a:buFontTx/>
                <a:buNone/>
                <a:tabLst/>
                <a:defRPr/>
              </a:pPr>
              <a:t>‹#›</a:t>
            </a:fld>
            <a:endParaRPr kumimoji="0" lang="sv-SE" sz="700" b="0" i="0" u="none" strike="noStrike" kern="1200" cap="none" spc="0" normalizeH="0" baseline="0" noProof="0" dirty="0">
              <a:ln>
                <a:noFill/>
              </a:ln>
              <a:solidFill>
                <a:schemeClr val="bg1"/>
              </a:solidFill>
              <a:effectLst/>
              <a:uLnTx/>
              <a:uFillTx/>
              <a:latin typeface="Arial" charset="0"/>
              <a:ea typeface="+mn-ea"/>
              <a:cs typeface="Arial" charset="0"/>
            </a:endParaRPr>
          </a:p>
        </p:txBody>
      </p:sp>
      <p:cxnSp>
        <p:nvCxnSpPr>
          <p:cNvPr id="5" name="Rak 4"/>
          <p:cNvCxnSpPr/>
          <p:nvPr userDrawn="1"/>
        </p:nvCxnSpPr>
        <p:spPr>
          <a:xfrm>
            <a:off x="1103740" y="476782"/>
            <a:ext cx="100837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Rak 5"/>
          <p:cNvCxnSpPr/>
          <p:nvPr userDrawn="1"/>
        </p:nvCxnSpPr>
        <p:spPr>
          <a:xfrm>
            <a:off x="1103740" y="5806609"/>
            <a:ext cx="100837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295463" y="6024684"/>
            <a:ext cx="1889508" cy="5458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Grp="1" noChangeArrowheads="1"/>
          </p:cNvSpPr>
          <p:nvPr>
            <p:ph sz="half" idx="1"/>
          </p:nvPr>
        </p:nvSpPr>
        <p:spPr>
          <a:xfrm>
            <a:off x="1104095" y="2088484"/>
            <a:ext cx="4944428" cy="3708859"/>
          </a:xfrm>
        </p:spPr>
        <p:txBody>
          <a:bodyPr/>
          <a:lstStyle>
            <a:lvl1pPr>
              <a:defRPr>
                <a:solidFill>
                  <a:schemeClr val="bg1"/>
                </a:solidFill>
              </a:defRPr>
            </a:lvl1pPr>
          </a:lstStyle>
          <a:p>
            <a:pPr marL="0" indent="0">
              <a:buNone/>
            </a:pPr>
            <a:r>
              <a:rPr lang="sv-SE" dirty="0"/>
              <a:t>Första kapitlet</a:t>
            </a:r>
          </a:p>
          <a:p>
            <a:pPr marL="0" indent="0">
              <a:buNone/>
            </a:pPr>
            <a:r>
              <a:rPr lang="sv-SE" dirty="0"/>
              <a:t>Andra kapitlet</a:t>
            </a:r>
          </a:p>
          <a:p>
            <a:pPr marL="0" indent="0">
              <a:buNone/>
            </a:pPr>
            <a:r>
              <a:rPr lang="sv-SE" dirty="0"/>
              <a:t>Tredje kapitlet</a:t>
            </a:r>
          </a:p>
          <a:p>
            <a:pPr marL="0" indent="0">
              <a:buNone/>
            </a:pPr>
            <a:r>
              <a:rPr lang="sv-SE" dirty="0"/>
              <a:t>Fjärde kapitlet</a:t>
            </a:r>
          </a:p>
          <a:p>
            <a:pPr marL="0" indent="0">
              <a:buNone/>
            </a:pPr>
            <a:r>
              <a:rPr lang="sv-SE" dirty="0"/>
              <a:t>Femte kapitlet</a:t>
            </a:r>
          </a:p>
        </p:txBody>
      </p:sp>
      <p:sp>
        <p:nvSpPr>
          <p:cNvPr id="10" name="Rectangle 4"/>
          <p:cNvSpPr>
            <a:spLocks noGrp="1" noChangeArrowheads="1"/>
          </p:cNvSpPr>
          <p:nvPr>
            <p:ph sz="half" idx="2"/>
          </p:nvPr>
        </p:nvSpPr>
        <p:spPr>
          <a:xfrm>
            <a:off x="6240539" y="2088484"/>
            <a:ext cx="4944428" cy="3708859"/>
          </a:xfrm>
        </p:spPr>
        <p:txBody>
          <a:bodyPr/>
          <a:lstStyle>
            <a:lvl1pPr>
              <a:defRPr>
                <a:solidFill>
                  <a:schemeClr val="bg1"/>
                </a:solidFill>
              </a:defRPr>
            </a:lvl1pPr>
          </a:lstStyle>
          <a:p>
            <a:pPr marL="0" indent="0">
              <a:buNone/>
            </a:pPr>
            <a:r>
              <a:rPr lang="sv-SE" dirty="0"/>
              <a:t>Sjätte kapitlet</a:t>
            </a:r>
          </a:p>
          <a:p>
            <a:pPr marL="0" indent="0">
              <a:buNone/>
            </a:pPr>
            <a:r>
              <a:rPr lang="sv-SE" dirty="0"/>
              <a:t>Sjunde kapitlet</a:t>
            </a:r>
          </a:p>
          <a:p>
            <a:pPr marL="0" indent="0">
              <a:buNone/>
            </a:pPr>
            <a:r>
              <a:rPr lang="sv-SE" dirty="0"/>
              <a:t>Åttonde kapitlet</a:t>
            </a:r>
          </a:p>
          <a:p>
            <a:pPr marL="0" indent="0">
              <a:buNone/>
            </a:pPr>
            <a:r>
              <a:rPr lang="sv-SE" dirty="0"/>
              <a:t>Nionde kapitlet</a:t>
            </a:r>
          </a:p>
          <a:p>
            <a:pPr marL="0" indent="0">
              <a:buNone/>
            </a:pPr>
            <a:r>
              <a:rPr lang="sv-SE" dirty="0"/>
              <a:t>Tionde kapitlet</a:t>
            </a:r>
          </a:p>
        </p:txBody>
      </p:sp>
      <p:sp>
        <p:nvSpPr>
          <p:cNvPr id="12" name="Rectangle 2"/>
          <p:cNvSpPr>
            <a:spLocks noGrp="1" noChangeArrowheads="1"/>
          </p:cNvSpPr>
          <p:nvPr>
            <p:ph type="title" hasCustomPrompt="1"/>
          </p:nvPr>
        </p:nvSpPr>
        <p:spPr>
          <a:xfrm>
            <a:off x="1104098" y="684158"/>
            <a:ext cx="10080874" cy="1080250"/>
          </a:xfrm>
        </p:spPr>
        <p:txBody>
          <a:bodyPr/>
          <a:lstStyle>
            <a:lvl1pPr>
              <a:defRPr>
                <a:solidFill>
                  <a:schemeClr val="bg1"/>
                </a:solidFill>
              </a:defRPr>
            </a:lvl1pPr>
          </a:lstStyle>
          <a:p>
            <a:r>
              <a:rPr lang="sv-SE" dirty="0"/>
              <a:t>Din innehållsförteckning</a:t>
            </a:r>
          </a:p>
        </p:txBody>
      </p:sp>
    </p:spTree>
    <p:extLst>
      <p:ext uri="{BB962C8B-B14F-4D97-AF65-F5344CB8AC3E}">
        <p14:creationId xmlns:p14="http://schemas.microsoft.com/office/powerpoint/2010/main" val="2145439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rubriker">
    <p:bg>
      <p:bgPr>
        <a:solidFill>
          <a:srgbClr val="00B050"/>
        </a:solidFill>
        <a:effectLst/>
      </p:bgPr>
    </p:bg>
    <p:spTree>
      <p:nvGrpSpPr>
        <p:cNvPr id="1" name=""/>
        <p:cNvGrpSpPr/>
        <p:nvPr/>
      </p:nvGrpSpPr>
      <p:grpSpPr>
        <a:xfrm>
          <a:off x="0" y="0"/>
          <a:ext cx="0" cy="0"/>
          <a:chOff x="0" y="0"/>
          <a:chExt cx="0" cy="0"/>
        </a:xfrm>
      </p:grpSpPr>
      <p:sp>
        <p:nvSpPr>
          <p:cNvPr id="2" name="Rektangel 1"/>
          <p:cNvSpPr/>
          <p:nvPr userDrawn="1"/>
        </p:nvSpPr>
        <p:spPr>
          <a:xfrm>
            <a:off x="1" y="0"/>
            <a:ext cx="12195175" cy="68595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930" tIns="41465" rIns="82930" bIns="41465" rtlCol="0" anchor="ctr"/>
          <a:lstStyle/>
          <a:p>
            <a:pPr algn="ctr"/>
            <a:endParaRPr lang="sv-SE"/>
          </a:p>
        </p:txBody>
      </p:sp>
      <p:sp>
        <p:nvSpPr>
          <p:cNvPr id="4" name="Platshållare för bildnummer 5"/>
          <p:cNvSpPr txBox="1">
            <a:spLocks/>
          </p:cNvSpPr>
          <p:nvPr userDrawn="1"/>
        </p:nvSpPr>
        <p:spPr bwMode="auto">
          <a:xfrm>
            <a:off x="10434475" y="250892"/>
            <a:ext cx="720188"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sv-SE"/>
            </a:defPPr>
            <a:lvl1pPr algn="r" rtl="0" fontAlgn="base">
              <a:lnSpc>
                <a:spcPts val="1000"/>
              </a:lnSpc>
              <a:spcBef>
                <a:spcPct val="0"/>
              </a:spcBef>
              <a:spcAft>
                <a:spcPct val="0"/>
              </a:spcAft>
              <a:defRPr sz="800"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r" defTabSz="829317" rtl="0" eaLnBrk="1" fontAlgn="base" latinLnBrk="0" hangingPunct="1">
              <a:lnSpc>
                <a:spcPts val="907"/>
              </a:lnSpc>
              <a:spcBef>
                <a:spcPct val="0"/>
              </a:spcBef>
              <a:spcAft>
                <a:spcPct val="0"/>
              </a:spcAft>
              <a:buClrTx/>
              <a:buSzTx/>
              <a:buFontTx/>
              <a:buNone/>
              <a:tabLst/>
              <a:defRPr/>
            </a:pPr>
            <a:fld id="{995DF6A3-71A4-4141-8675-DE14763EFB72}" type="slidenum">
              <a:rPr kumimoji="0" lang="sv-SE" sz="700" b="0" i="0" u="none" strike="noStrike" kern="1200" cap="none" spc="0" normalizeH="0" baseline="0" noProof="0" smtClean="0">
                <a:ln>
                  <a:noFill/>
                </a:ln>
                <a:solidFill>
                  <a:schemeClr val="bg1"/>
                </a:solidFill>
                <a:effectLst/>
                <a:uLnTx/>
                <a:uFillTx/>
                <a:latin typeface="Arial" charset="0"/>
                <a:ea typeface="+mn-ea"/>
                <a:cs typeface="Arial" charset="0"/>
              </a:rPr>
              <a:pPr marL="0" marR="0" lvl="0" indent="0" algn="r" defTabSz="829317" rtl="0" eaLnBrk="1" fontAlgn="base" latinLnBrk="0" hangingPunct="1">
                <a:lnSpc>
                  <a:spcPts val="907"/>
                </a:lnSpc>
                <a:spcBef>
                  <a:spcPct val="0"/>
                </a:spcBef>
                <a:spcAft>
                  <a:spcPct val="0"/>
                </a:spcAft>
                <a:buClrTx/>
                <a:buSzTx/>
                <a:buFontTx/>
                <a:buNone/>
                <a:tabLst/>
                <a:defRPr/>
              </a:pPr>
              <a:t>‹#›</a:t>
            </a:fld>
            <a:endParaRPr kumimoji="0" lang="sv-SE" sz="700" b="0" i="0" u="none" strike="noStrike" kern="1200" cap="none" spc="0" normalizeH="0" baseline="0" noProof="0" dirty="0">
              <a:ln>
                <a:noFill/>
              </a:ln>
              <a:solidFill>
                <a:schemeClr val="bg1"/>
              </a:solidFill>
              <a:effectLst/>
              <a:uLnTx/>
              <a:uFillTx/>
              <a:latin typeface="Arial" charset="0"/>
              <a:ea typeface="+mn-ea"/>
              <a:cs typeface="Arial" charset="0"/>
            </a:endParaRPr>
          </a:p>
        </p:txBody>
      </p:sp>
      <p:cxnSp>
        <p:nvCxnSpPr>
          <p:cNvPr id="5" name="Rak 4"/>
          <p:cNvCxnSpPr/>
          <p:nvPr userDrawn="1"/>
        </p:nvCxnSpPr>
        <p:spPr>
          <a:xfrm>
            <a:off x="1103740" y="476782"/>
            <a:ext cx="100837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Rak 5"/>
          <p:cNvCxnSpPr/>
          <p:nvPr userDrawn="1"/>
        </p:nvCxnSpPr>
        <p:spPr>
          <a:xfrm>
            <a:off x="1103740" y="5806609"/>
            <a:ext cx="100837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295463" y="6024684"/>
            <a:ext cx="1889508" cy="54584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title" hasCustomPrompt="1"/>
          </p:nvPr>
        </p:nvSpPr>
        <p:spPr>
          <a:xfrm>
            <a:off x="1104098" y="684158"/>
            <a:ext cx="10080874" cy="1080250"/>
          </a:xfrm>
        </p:spPr>
        <p:txBody>
          <a:bodyPr/>
          <a:lstStyle>
            <a:lvl1pPr>
              <a:defRPr baseline="0">
                <a:solidFill>
                  <a:schemeClr val="bg1"/>
                </a:solidFill>
              </a:defRPr>
            </a:lvl1pPr>
          </a:lstStyle>
          <a:p>
            <a:pPr eaLnBrk="1" hangingPunct="1"/>
            <a:r>
              <a:rPr lang="sv-SE" dirty="0"/>
              <a:t>Din kapitelrubrik</a:t>
            </a:r>
          </a:p>
        </p:txBody>
      </p:sp>
      <p:sp>
        <p:nvSpPr>
          <p:cNvPr id="11" name="Rectangle 3"/>
          <p:cNvSpPr>
            <a:spLocks noGrp="1" noChangeArrowheads="1"/>
          </p:cNvSpPr>
          <p:nvPr>
            <p:ph idx="1"/>
          </p:nvPr>
        </p:nvSpPr>
        <p:spPr>
          <a:xfrm>
            <a:off x="1104098" y="2088487"/>
            <a:ext cx="10080874" cy="3708859"/>
          </a:xfrm>
        </p:spPr>
        <p:txBody>
          <a:bodyPr/>
          <a:lstStyle>
            <a:lvl1pPr>
              <a:defRPr>
                <a:solidFill>
                  <a:schemeClr val="bg1"/>
                </a:solidFill>
              </a:defRPr>
            </a:lvl1pPr>
          </a:lstStyle>
          <a:p>
            <a:pPr eaLnBrk="1" hangingPunct="1"/>
            <a:r>
              <a:rPr lang="sv-SE" dirty="0"/>
              <a:t>Här redovisar du sammandrag av de viktigaste punkterna i kapitlet.</a:t>
            </a:r>
          </a:p>
          <a:p>
            <a:pPr eaLnBrk="1" hangingPunct="1"/>
            <a:r>
              <a:rPr lang="sv-SE" dirty="0"/>
              <a:t>Dessa punkter får gärna motsvara rubrikerna i kapitlet.</a:t>
            </a:r>
          </a:p>
        </p:txBody>
      </p:sp>
    </p:spTree>
    <p:extLst>
      <p:ext uri="{BB962C8B-B14F-4D97-AF65-F5344CB8AC3E}">
        <p14:creationId xmlns:p14="http://schemas.microsoft.com/office/powerpoint/2010/main" val="1938336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 inledn. sammanfattn. slutsats">
    <p:spTree>
      <p:nvGrpSpPr>
        <p:cNvPr id="1" name=""/>
        <p:cNvGrpSpPr/>
        <p:nvPr/>
      </p:nvGrpSpPr>
      <p:grpSpPr>
        <a:xfrm>
          <a:off x="0" y="0"/>
          <a:ext cx="0" cy="0"/>
          <a:chOff x="0" y="0"/>
          <a:chExt cx="0" cy="0"/>
        </a:xfrm>
      </p:grpSpPr>
      <p:sp>
        <p:nvSpPr>
          <p:cNvPr id="7" name="Rektangel 6"/>
          <p:cNvSpPr/>
          <p:nvPr userDrawn="1"/>
        </p:nvSpPr>
        <p:spPr>
          <a:xfrm>
            <a:off x="1" y="0"/>
            <a:ext cx="12195175" cy="68595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2930" tIns="41465" rIns="82930" bIns="41465" rtlCol="0" anchor="ctr"/>
          <a:lstStyle/>
          <a:p>
            <a:pPr algn="ctr"/>
            <a:endParaRPr lang="sv-SE"/>
          </a:p>
        </p:txBody>
      </p:sp>
      <p:sp>
        <p:nvSpPr>
          <p:cNvPr id="4" name="Platshållare för bildnummer 5"/>
          <p:cNvSpPr txBox="1">
            <a:spLocks/>
          </p:cNvSpPr>
          <p:nvPr userDrawn="1"/>
        </p:nvSpPr>
        <p:spPr bwMode="auto">
          <a:xfrm>
            <a:off x="10434475" y="250892"/>
            <a:ext cx="720188"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sv-SE"/>
            </a:defPPr>
            <a:lvl1pPr algn="r" rtl="0" fontAlgn="base">
              <a:lnSpc>
                <a:spcPts val="1000"/>
              </a:lnSpc>
              <a:spcBef>
                <a:spcPct val="0"/>
              </a:spcBef>
              <a:spcAft>
                <a:spcPct val="0"/>
              </a:spcAft>
              <a:defRPr sz="800"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r" defTabSz="829317" rtl="0" eaLnBrk="1" fontAlgn="base" latinLnBrk="0" hangingPunct="1">
              <a:lnSpc>
                <a:spcPts val="907"/>
              </a:lnSpc>
              <a:spcBef>
                <a:spcPct val="0"/>
              </a:spcBef>
              <a:spcAft>
                <a:spcPct val="0"/>
              </a:spcAft>
              <a:buClrTx/>
              <a:buSzTx/>
              <a:buFontTx/>
              <a:buNone/>
              <a:tabLst/>
              <a:defRPr/>
            </a:pPr>
            <a:fld id="{995DF6A3-71A4-4141-8675-DE14763EFB72}" type="slidenum">
              <a:rPr kumimoji="0" lang="sv-SE" sz="700" b="0" i="0" u="none" strike="noStrike" kern="1200" cap="none" spc="0" normalizeH="0" baseline="0" noProof="0" smtClean="0">
                <a:ln>
                  <a:noFill/>
                </a:ln>
                <a:solidFill>
                  <a:schemeClr val="bg1"/>
                </a:solidFill>
                <a:effectLst/>
                <a:uLnTx/>
                <a:uFillTx/>
                <a:latin typeface="Arial" charset="0"/>
                <a:ea typeface="+mn-ea"/>
                <a:cs typeface="Arial" charset="0"/>
              </a:rPr>
              <a:pPr marL="0" marR="0" lvl="0" indent="0" algn="r" defTabSz="829317" rtl="0" eaLnBrk="1" fontAlgn="base" latinLnBrk="0" hangingPunct="1">
                <a:lnSpc>
                  <a:spcPts val="907"/>
                </a:lnSpc>
                <a:spcBef>
                  <a:spcPct val="0"/>
                </a:spcBef>
                <a:spcAft>
                  <a:spcPct val="0"/>
                </a:spcAft>
                <a:buClrTx/>
                <a:buSzTx/>
                <a:buFontTx/>
                <a:buNone/>
                <a:tabLst/>
                <a:defRPr/>
              </a:pPr>
              <a:t>‹#›</a:t>
            </a:fld>
            <a:endParaRPr kumimoji="0" lang="sv-SE" sz="700" b="0" i="0" u="none" strike="noStrike" kern="1200" cap="none" spc="0" normalizeH="0" baseline="0" noProof="0" dirty="0">
              <a:ln>
                <a:noFill/>
              </a:ln>
              <a:solidFill>
                <a:schemeClr val="bg1"/>
              </a:solidFill>
              <a:effectLst/>
              <a:uLnTx/>
              <a:uFillTx/>
              <a:latin typeface="Arial" charset="0"/>
              <a:ea typeface="+mn-ea"/>
              <a:cs typeface="Arial" charset="0"/>
            </a:endParaRPr>
          </a:p>
        </p:txBody>
      </p:sp>
      <p:cxnSp>
        <p:nvCxnSpPr>
          <p:cNvPr id="5" name="Rak 4"/>
          <p:cNvCxnSpPr/>
          <p:nvPr userDrawn="1"/>
        </p:nvCxnSpPr>
        <p:spPr>
          <a:xfrm>
            <a:off x="1103740" y="476782"/>
            <a:ext cx="100837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Rak 5"/>
          <p:cNvCxnSpPr/>
          <p:nvPr userDrawn="1"/>
        </p:nvCxnSpPr>
        <p:spPr>
          <a:xfrm>
            <a:off x="1103740" y="5806609"/>
            <a:ext cx="100837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295463" y="6024684"/>
            <a:ext cx="1889508" cy="545841"/>
          </a:xfrm>
          <a:prstGeom prst="rect">
            <a:avLst/>
          </a:prstGeom>
          <a:noFill/>
          <a:extLst>
            <a:ext uri="{909E8E84-426E-40DD-AFC4-6F175D3DCCD1}">
              <a14:hiddenFill xmlns:a14="http://schemas.microsoft.com/office/drawing/2010/main">
                <a:solidFill>
                  <a:srgbClr val="FFFFFF"/>
                </a:solidFill>
              </a14:hiddenFill>
            </a:ext>
          </a:extLst>
        </p:spPr>
      </p:pic>
      <p:sp>
        <p:nvSpPr>
          <p:cNvPr id="9" name="Platshållare för innehåll 10"/>
          <p:cNvSpPr>
            <a:spLocks noGrp="1"/>
          </p:cNvSpPr>
          <p:nvPr>
            <p:ph sz="quarter" idx="10" hasCustomPrompt="1"/>
          </p:nvPr>
        </p:nvSpPr>
        <p:spPr>
          <a:xfrm>
            <a:off x="1200623" y="2349425"/>
            <a:ext cx="9793939" cy="1080370"/>
          </a:xfrm>
        </p:spPr>
        <p:txBody>
          <a:bodyPr/>
          <a:lstStyle>
            <a:lvl1pPr marL="0" indent="0" algn="ctr">
              <a:buNone/>
              <a:defRPr sz="2900" baseline="0">
                <a:solidFill>
                  <a:schemeClr val="bg1"/>
                </a:solidFill>
              </a:defRPr>
            </a:lvl1pPr>
          </a:lstStyle>
          <a:p>
            <a:pPr lvl="0"/>
            <a:r>
              <a:rPr lang="sv-SE" dirty="0"/>
              <a:t>”Sida för citat, inledning, sammanfattning, slutsats”</a:t>
            </a:r>
          </a:p>
        </p:txBody>
      </p:sp>
    </p:spTree>
    <p:extLst>
      <p:ext uri="{BB962C8B-B14F-4D97-AF65-F5344CB8AC3E}">
        <p14:creationId xmlns:p14="http://schemas.microsoft.com/office/powerpoint/2010/main" val="58524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Rubrikbild">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793"/>
            <a:ext cx="12193588" cy="6858893"/>
          </a:xfrm>
          <a:prstGeom prst="rect">
            <a:avLst/>
          </a:prstGeom>
        </p:spPr>
      </p:pic>
      <p:sp>
        <p:nvSpPr>
          <p:cNvPr id="3074" name="Rectangle 2"/>
          <p:cNvSpPr>
            <a:spLocks noGrp="1" noChangeArrowheads="1"/>
          </p:cNvSpPr>
          <p:nvPr>
            <p:ph type="ctrTitle"/>
          </p:nvPr>
        </p:nvSpPr>
        <p:spPr>
          <a:xfrm>
            <a:off x="2878917" y="1500542"/>
            <a:ext cx="8228198" cy="1079750"/>
          </a:xfrm>
        </p:spPr>
        <p:txBody>
          <a:bodyPr/>
          <a:lstStyle>
            <a:lvl1pPr>
              <a:defRPr>
                <a:solidFill>
                  <a:schemeClr val="tx1"/>
                </a:solidFill>
              </a:defRPr>
            </a:lvl1pPr>
          </a:lstStyle>
          <a:p>
            <a:pPr lvl="0"/>
            <a:r>
              <a:rPr lang="sv-SE" noProof="0" dirty="0"/>
              <a:t>Klicka här för att ändra format</a:t>
            </a:r>
          </a:p>
        </p:txBody>
      </p:sp>
      <p:sp>
        <p:nvSpPr>
          <p:cNvPr id="3075" name="Rectangle 3"/>
          <p:cNvSpPr>
            <a:spLocks noGrp="1" noChangeArrowheads="1"/>
          </p:cNvSpPr>
          <p:nvPr>
            <p:ph type="subTitle" idx="1"/>
          </p:nvPr>
        </p:nvSpPr>
        <p:spPr>
          <a:xfrm>
            <a:off x="2878917" y="2853404"/>
            <a:ext cx="8228198" cy="1338573"/>
          </a:xfrm>
        </p:spPr>
        <p:txBody>
          <a:bodyPr/>
          <a:lstStyle>
            <a:lvl1pPr marL="0" indent="0">
              <a:lnSpc>
                <a:spcPts val="1996"/>
              </a:lnSpc>
              <a:buFont typeface="Arial" charset="0"/>
              <a:buNone/>
              <a:defRPr>
                <a:solidFill>
                  <a:schemeClr val="tx1"/>
                </a:solidFill>
              </a:defRPr>
            </a:lvl1pPr>
          </a:lstStyle>
          <a:p>
            <a:pPr lvl="0"/>
            <a:r>
              <a:rPr lang="sv-SE" noProof="0" dirty="0"/>
              <a:t>Klicka här för att ändra format på underrubrik i bakgrunden</a:t>
            </a:r>
          </a:p>
        </p:txBody>
      </p:sp>
      <p:sp>
        <p:nvSpPr>
          <p:cNvPr id="3076" name="Rectangle 4"/>
          <p:cNvSpPr>
            <a:spLocks noGrp="1" noChangeArrowheads="1"/>
          </p:cNvSpPr>
          <p:nvPr>
            <p:ph type="dt" sz="half" idx="2"/>
          </p:nvPr>
        </p:nvSpPr>
        <p:spPr>
          <a:xfrm>
            <a:off x="2878916" y="250885"/>
            <a:ext cx="2845048" cy="476361"/>
          </a:xfrm>
        </p:spPr>
        <p:txBody>
          <a:bodyPr/>
          <a:lstStyle>
            <a:lvl1pPr>
              <a:lnSpc>
                <a:spcPct val="100000"/>
              </a:lnSpc>
              <a:defRPr sz="1200">
                <a:solidFill>
                  <a:schemeClr val="tx1"/>
                </a:solidFill>
              </a:defRPr>
            </a:lvl1pPr>
          </a:lstStyle>
          <a:p>
            <a:endParaRPr lang="sv-SE" dirty="0"/>
          </a:p>
        </p:txBody>
      </p:sp>
      <p:sp>
        <p:nvSpPr>
          <p:cNvPr id="3093" name="Line 21"/>
          <p:cNvSpPr>
            <a:spLocks noChangeShapeType="1"/>
          </p:cNvSpPr>
          <p:nvPr/>
        </p:nvSpPr>
        <p:spPr bwMode="auto">
          <a:xfrm>
            <a:off x="2883152" y="1197255"/>
            <a:ext cx="8228198" cy="1588"/>
          </a:xfrm>
          <a:prstGeom prst="line">
            <a:avLst/>
          </a:prstGeom>
          <a:noFill/>
          <a:ln w="101600">
            <a:solidFill>
              <a:srgbClr val="009F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lstStyle/>
          <a:p>
            <a:endParaRPr lang="sv-SE"/>
          </a:p>
        </p:txBody>
      </p:sp>
      <p:pic>
        <p:nvPicPr>
          <p:cNvPr id="11"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929235" y="5158392"/>
            <a:ext cx="2391870" cy="69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49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Rubrikbild">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793"/>
            <a:ext cx="12193588" cy="6858893"/>
          </a:xfrm>
          <a:prstGeom prst="rect">
            <a:avLst/>
          </a:prstGeom>
        </p:spPr>
      </p:pic>
      <p:sp>
        <p:nvSpPr>
          <p:cNvPr id="3074" name="Rectangle 2"/>
          <p:cNvSpPr>
            <a:spLocks noGrp="1" noChangeArrowheads="1"/>
          </p:cNvSpPr>
          <p:nvPr>
            <p:ph type="ctrTitle"/>
          </p:nvPr>
        </p:nvSpPr>
        <p:spPr>
          <a:xfrm>
            <a:off x="2878917" y="1500542"/>
            <a:ext cx="8228198" cy="1079750"/>
          </a:xfrm>
        </p:spPr>
        <p:txBody>
          <a:bodyPr/>
          <a:lstStyle>
            <a:lvl1pPr>
              <a:defRPr>
                <a:solidFill>
                  <a:schemeClr val="tx1"/>
                </a:solidFill>
              </a:defRPr>
            </a:lvl1pPr>
          </a:lstStyle>
          <a:p>
            <a:pPr lvl="0"/>
            <a:r>
              <a:rPr lang="sv-SE" noProof="0" dirty="0"/>
              <a:t>Klicka här för att ändra format</a:t>
            </a:r>
          </a:p>
        </p:txBody>
      </p:sp>
      <p:sp>
        <p:nvSpPr>
          <p:cNvPr id="3075" name="Rectangle 3"/>
          <p:cNvSpPr>
            <a:spLocks noGrp="1" noChangeArrowheads="1"/>
          </p:cNvSpPr>
          <p:nvPr>
            <p:ph type="subTitle" idx="1"/>
          </p:nvPr>
        </p:nvSpPr>
        <p:spPr>
          <a:xfrm>
            <a:off x="2878917" y="2853404"/>
            <a:ext cx="8228198" cy="1338573"/>
          </a:xfrm>
        </p:spPr>
        <p:txBody>
          <a:bodyPr/>
          <a:lstStyle>
            <a:lvl1pPr marL="0" indent="0">
              <a:lnSpc>
                <a:spcPts val="1996"/>
              </a:lnSpc>
              <a:buFont typeface="Arial" charset="0"/>
              <a:buNone/>
              <a:defRPr>
                <a:solidFill>
                  <a:schemeClr val="tx1"/>
                </a:solidFill>
              </a:defRPr>
            </a:lvl1pPr>
          </a:lstStyle>
          <a:p>
            <a:pPr lvl="0"/>
            <a:r>
              <a:rPr lang="sv-SE" noProof="0" dirty="0"/>
              <a:t>Klicka här för att ändra format på underrubrik i bakgrunden</a:t>
            </a:r>
          </a:p>
        </p:txBody>
      </p:sp>
      <p:sp>
        <p:nvSpPr>
          <p:cNvPr id="3076" name="Rectangle 4"/>
          <p:cNvSpPr>
            <a:spLocks noGrp="1" noChangeArrowheads="1"/>
          </p:cNvSpPr>
          <p:nvPr>
            <p:ph type="dt" sz="half" idx="2"/>
          </p:nvPr>
        </p:nvSpPr>
        <p:spPr>
          <a:xfrm>
            <a:off x="2878916" y="250885"/>
            <a:ext cx="2845048" cy="476361"/>
          </a:xfrm>
        </p:spPr>
        <p:txBody>
          <a:bodyPr/>
          <a:lstStyle>
            <a:lvl1pPr>
              <a:lnSpc>
                <a:spcPct val="100000"/>
              </a:lnSpc>
              <a:defRPr sz="1400">
                <a:solidFill>
                  <a:schemeClr val="tx1"/>
                </a:solidFill>
              </a:defRPr>
            </a:lvl1pPr>
          </a:lstStyle>
          <a:p>
            <a:r>
              <a:rPr lang="sv-SE" dirty="0"/>
              <a:t>2017-11-21</a:t>
            </a:r>
          </a:p>
        </p:txBody>
      </p:sp>
      <p:sp>
        <p:nvSpPr>
          <p:cNvPr id="3093" name="Line 21"/>
          <p:cNvSpPr>
            <a:spLocks noChangeShapeType="1"/>
          </p:cNvSpPr>
          <p:nvPr/>
        </p:nvSpPr>
        <p:spPr bwMode="auto">
          <a:xfrm>
            <a:off x="2883152" y="1197255"/>
            <a:ext cx="8228198" cy="1588"/>
          </a:xfrm>
          <a:prstGeom prst="line">
            <a:avLst/>
          </a:prstGeom>
          <a:noFill/>
          <a:ln w="101600">
            <a:solidFill>
              <a:srgbClr val="009F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lstStyle/>
          <a:p>
            <a:endParaRPr lang="sv-SE"/>
          </a:p>
        </p:txBody>
      </p:sp>
      <p:pic>
        <p:nvPicPr>
          <p:cNvPr id="13" name="Picture 26"/>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128000"/>
                    </a14:imgEffect>
                  </a14:imgLayer>
                </a14:imgProps>
              </a:ext>
              <a:ext uri="{28A0092B-C50C-407E-A947-70E740481C1C}">
                <a14:useLocalDpi xmlns:a14="http://schemas.microsoft.com/office/drawing/2010/main" val="0"/>
              </a:ext>
            </a:extLst>
          </a:blip>
          <a:stretch>
            <a:fillRect/>
          </a:stretch>
        </p:blipFill>
        <p:spPr bwMode="auto">
          <a:xfrm>
            <a:off x="2929235" y="5157986"/>
            <a:ext cx="2391870" cy="69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7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Rubrikbild">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793"/>
            <a:ext cx="12193588" cy="6858893"/>
          </a:xfrm>
          <a:prstGeom prst="rect">
            <a:avLst/>
          </a:prstGeom>
        </p:spPr>
      </p:pic>
      <p:sp>
        <p:nvSpPr>
          <p:cNvPr id="3074" name="Rectangle 2"/>
          <p:cNvSpPr>
            <a:spLocks noGrp="1" noChangeArrowheads="1"/>
          </p:cNvSpPr>
          <p:nvPr>
            <p:ph type="ctrTitle"/>
          </p:nvPr>
        </p:nvSpPr>
        <p:spPr>
          <a:xfrm>
            <a:off x="2878917" y="1500542"/>
            <a:ext cx="8228198" cy="1079750"/>
          </a:xfrm>
        </p:spPr>
        <p:txBody>
          <a:bodyPr/>
          <a:lstStyle>
            <a:lvl1pPr>
              <a:defRPr>
                <a:solidFill>
                  <a:schemeClr val="tx1"/>
                </a:solidFill>
              </a:defRPr>
            </a:lvl1pPr>
          </a:lstStyle>
          <a:p>
            <a:pPr lvl="0"/>
            <a:r>
              <a:rPr lang="sv-SE" noProof="0" dirty="0"/>
              <a:t>Klicka här för att ändra format</a:t>
            </a:r>
          </a:p>
        </p:txBody>
      </p:sp>
      <p:sp>
        <p:nvSpPr>
          <p:cNvPr id="3075" name="Rectangle 3"/>
          <p:cNvSpPr>
            <a:spLocks noGrp="1" noChangeArrowheads="1"/>
          </p:cNvSpPr>
          <p:nvPr>
            <p:ph type="subTitle" idx="1"/>
          </p:nvPr>
        </p:nvSpPr>
        <p:spPr>
          <a:xfrm>
            <a:off x="2878917" y="2853404"/>
            <a:ext cx="8228198" cy="1338573"/>
          </a:xfrm>
        </p:spPr>
        <p:txBody>
          <a:bodyPr/>
          <a:lstStyle>
            <a:lvl1pPr marL="0" indent="0">
              <a:lnSpc>
                <a:spcPts val="1996"/>
              </a:lnSpc>
              <a:buFont typeface="Arial" charset="0"/>
              <a:buNone/>
              <a:defRPr>
                <a:solidFill>
                  <a:schemeClr val="tx1"/>
                </a:solidFill>
              </a:defRPr>
            </a:lvl1pPr>
          </a:lstStyle>
          <a:p>
            <a:pPr lvl="0"/>
            <a:r>
              <a:rPr lang="sv-SE" noProof="0" dirty="0"/>
              <a:t>Klicka här för att ändra format på underrubrik i bakgrunden</a:t>
            </a:r>
          </a:p>
        </p:txBody>
      </p:sp>
      <p:sp>
        <p:nvSpPr>
          <p:cNvPr id="3076" name="Rectangle 4"/>
          <p:cNvSpPr>
            <a:spLocks noGrp="1" noChangeArrowheads="1"/>
          </p:cNvSpPr>
          <p:nvPr>
            <p:ph type="dt" sz="half" idx="2"/>
          </p:nvPr>
        </p:nvSpPr>
        <p:spPr>
          <a:xfrm>
            <a:off x="2878916" y="250885"/>
            <a:ext cx="2845048" cy="476361"/>
          </a:xfrm>
        </p:spPr>
        <p:txBody>
          <a:bodyPr/>
          <a:lstStyle>
            <a:lvl1pPr>
              <a:lnSpc>
                <a:spcPct val="100000"/>
              </a:lnSpc>
              <a:defRPr sz="1400">
                <a:solidFill>
                  <a:schemeClr val="tx1"/>
                </a:solidFill>
              </a:defRPr>
            </a:lvl1pPr>
          </a:lstStyle>
          <a:p>
            <a:r>
              <a:rPr lang="sv-SE" dirty="0"/>
              <a:t>2017-11-21</a:t>
            </a:r>
          </a:p>
        </p:txBody>
      </p:sp>
      <p:sp>
        <p:nvSpPr>
          <p:cNvPr id="3093" name="Line 21"/>
          <p:cNvSpPr>
            <a:spLocks noChangeShapeType="1"/>
          </p:cNvSpPr>
          <p:nvPr/>
        </p:nvSpPr>
        <p:spPr bwMode="auto">
          <a:xfrm>
            <a:off x="2883152" y="1197255"/>
            <a:ext cx="8228198" cy="1588"/>
          </a:xfrm>
          <a:prstGeom prst="line">
            <a:avLst/>
          </a:prstGeom>
          <a:noFill/>
          <a:ln w="101600">
            <a:solidFill>
              <a:srgbClr val="009F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lstStyle/>
          <a:p>
            <a:endParaRPr lang="sv-SE"/>
          </a:p>
        </p:txBody>
      </p:sp>
      <p:pic>
        <p:nvPicPr>
          <p:cNvPr id="13" name="Picture 26"/>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128000"/>
                    </a14:imgEffect>
                  </a14:imgLayer>
                </a14:imgProps>
              </a:ext>
              <a:ext uri="{28A0092B-C50C-407E-A947-70E740481C1C}">
                <a14:useLocalDpi xmlns:a14="http://schemas.microsoft.com/office/drawing/2010/main" val="0"/>
              </a:ext>
            </a:extLst>
          </a:blip>
          <a:stretch>
            <a:fillRect/>
          </a:stretch>
        </p:blipFill>
        <p:spPr bwMode="auto">
          <a:xfrm>
            <a:off x="2959769" y="5614087"/>
            <a:ext cx="2391870" cy="69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631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p:txBody>
          <a:bodyPr/>
          <a:lstStyle>
            <a:lvl1pPr>
              <a:defRPr/>
            </a:lvl1pPr>
          </a:lstStyle>
          <a:p>
            <a:endParaRPr lang="sv-SE"/>
          </a:p>
        </p:txBody>
      </p:sp>
      <p:sp>
        <p:nvSpPr>
          <p:cNvPr id="5" name="Platshållare för sidfot 4"/>
          <p:cNvSpPr>
            <a:spLocks noGrp="1"/>
          </p:cNvSpPr>
          <p:nvPr>
            <p:ph type="ftr" sz="quarter" idx="11"/>
          </p:nvPr>
        </p:nvSpPr>
        <p:spPr/>
        <p:txBody>
          <a:bodyPr/>
          <a:lstStyle>
            <a:lvl1pPr>
              <a:defRPr/>
            </a:lvl1pPr>
          </a:lstStyle>
          <a:p>
            <a:endParaRPr lang="sv-SE"/>
          </a:p>
        </p:txBody>
      </p:sp>
      <p:sp>
        <p:nvSpPr>
          <p:cNvPr id="6" name="Platshållare för bildnummer 5"/>
          <p:cNvSpPr>
            <a:spLocks noGrp="1"/>
          </p:cNvSpPr>
          <p:nvPr>
            <p:ph type="sldNum" sz="quarter" idx="12"/>
          </p:nvPr>
        </p:nvSpPr>
        <p:spPr/>
        <p:txBody>
          <a:bodyPr/>
          <a:lstStyle>
            <a:lvl1pPr>
              <a:defRPr/>
            </a:lvl1pPr>
          </a:lstStyle>
          <a:p>
            <a:fld id="{995DF6A3-71A4-4141-8675-DE14763EFB72}" type="slidenum">
              <a:rPr lang="sv-SE"/>
              <a:pPr/>
              <a:t>‹#›</a:t>
            </a:fld>
            <a:endParaRPr lang="sv-SE"/>
          </a:p>
        </p:txBody>
      </p:sp>
    </p:spTree>
    <p:extLst>
      <p:ext uri="{BB962C8B-B14F-4D97-AF65-F5344CB8AC3E}">
        <p14:creationId xmlns:p14="http://schemas.microsoft.com/office/powerpoint/2010/main" val="345325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1104095" y="2088484"/>
            <a:ext cx="4944428" cy="3708859"/>
          </a:xfrm>
        </p:spPr>
        <p:txBody>
          <a:bodyPr/>
          <a:lstStyle>
            <a:lvl1pPr>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p:nvPr>
        </p:nvSpPr>
        <p:spPr>
          <a:xfrm>
            <a:off x="6240539" y="2088484"/>
            <a:ext cx="4944428" cy="3708859"/>
          </a:xfrm>
        </p:spPr>
        <p:txBody>
          <a:bodyPr/>
          <a:lstStyle>
            <a:lvl1pPr>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p:cNvSpPr>
            <a:spLocks noGrp="1"/>
          </p:cNvSpPr>
          <p:nvPr>
            <p:ph type="dt" sz="half" idx="10"/>
          </p:nvPr>
        </p:nvSpPr>
        <p:spPr/>
        <p:txBody>
          <a:bodyPr/>
          <a:lstStyle>
            <a:lvl1pPr>
              <a:defRPr/>
            </a:lvl1pPr>
          </a:lstStyle>
          <a:p>
            <a:endParaRPr lang="sv-SE"/>
          </a:p>
        </p:txBody>
      </p:sp>
      <p:sp>
        <p:nvSpPr>
          <p:cNvPr id="6" name="Platshållare för sidfot 5"/>
          <p:cNvSpPr>
            <a:spLocks noGrp="1"/>
          </p:cNvSpPr>
          <p:nvPr>
            <p:ph type="ftr" sz="quarter" idx="11"/>
          </p:nvPr>
        </p:nvSpPr>
        <p:spPr/>
        <p:txBody>
          <a:bodyPr/>
          <a:lstStyle>
            <a:lvl1pPr>
              <a:defRPr/>
            </a:lvl1pPr>
          </a:lstStyle>
          <a:p>
            <a:endParaRPr lang="sv-SE"/>
          </a:p>
        </p:txBody>
      </p:sp>
      <p:sp>
        <p:nvSpPr>
          <p:cNvPr id="7" name="Platshållare för bildnummer 6"/>
          <p:cNvSpPr>
            <a:spLocks noGrp="1"/>
          </p:cNvSpPr>
          <p:nvPr>
            <p:ph type="sldNum" sz="quarter" idx="12"/>
          </p:nvPr>
        </p:nvSpPr>
        <p:spPr/>
        <p:txBody>
          <a:bodyPr/>
          <a:lstStyle>
            <a:lvl1pPr>
              <a:defRPr/>
            </a:lvl1pPr>
          </a:lstStyle>
          <a:p>
            <a:fld id="{F7BF27DE-3542-4305-B2C5-E040C75B7B15}" type="slidenum">
              <a:rPr lang="sv-SE"/>
              <a:pPr/>
              <a:t>‹#›</a:t>
            </a:fld>
            <a:endParaRPr lang="sv-SE"/>
          </a:p>
        </p:txBody>
      </p:sp>
    </p:spTree>
    <p:extLst>
      <p:ext uri="{BB962C8B-B14F-4D97-AF65-F5344CB8AC3E}">
        <p14:creationId xmlns:p14="http://schemas.microsoft.com/office/powerpoint/2010/main" val="1811353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lvl1pPr>
              <a:defRPr/>
            </a:lvl1pPr>
          </a:lstStyle>
          <a:p>
            <a:endParaRPr lang="sv-SE"/>
          </a:p>
        </p:txBody>
      </p:sp>
      <p:sp>
        <p:nvSpPr>
          <p:cNvPr id="4" name="Platshållare för sidfot 3"/>
          <p:cNvSpPr>
            <a:spLocks noGrp="1"/>
          </p:cNvSpPr>
          <p:nvPr>
            <p:ph type="ftr" sz="quarter" idx="11"/>
          </p:nvPr>
        </p:nvSpPr>
        <p:spPr/>
        <p:txBody>
          <a:bodyPr/>
          <a:lstStyle>
            <a:lvl1pPr>
              <a:defRPr/>
            </a:lvl1pPr>
          </a:lstStyle>
          <a:p>
            <a:endParaRPr lang="sv-SE"/>
          </a:p>
        </p:txBody>
      </p:sp>
      <p:sp>
        <p:nvSpPr>
          <p:cNvPr id="5" name="Platshållare för bildnummer 4"/>
          <p:cNvSpPr>
            <a:spLocks noGrp="1"/>
          </p:cNvSpPr>
          <p:nvPr>
            <p:ph type="sldNum" sz="quarter" idx="12"/>
          </p:nvPr>
        </p:nvSpPr>
        <p:spPr/>
        <p:txBody>
          <a:bodyPr/>
          <a:lstStyle>
            <a:lvl1pPr>
              <a:defRPr/>
            </a:lvl1pPr>
          </a:lstStyle>
          <a:p>
            <a:fld id="{5636D299-AEE8-4CD0-96AE-BEC3F2C9D14E}" type="slidenum">
              <a:rPr lang="sv-SE"/>
              <a:pPr/>
              <a:t>‹#›</a:t>
            </a:fld>
            <a:endParaRPr lang="sv-SE"/>
          </a:p>
        </p:txBody>
      </p:sp>
    </p:spTree>
    <p:extLst>
      <p:ext uri="{BB962C8B-B14F-4D97-AF65-F5344CB8AC3E}">
        <p14:creationId xmlns:p14="http://schemas.microsoft.com/office/powerpoint/2010/main" val="3968056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endParaRPr lang="sv-SE"/>
          </a:p>
        </p:txBody>
      </p:sp>
      <p:sp>
        <p:nvSpPr>
          <p:cNvPr id="3" name="Platshållare för sidfot 2"/>
          <p:cNvSpPr>
            <a:spLocks noGrp="1"/>
          </p:cNvSpPr>
          <p:nvPr>
            <p:ph type="ftr" sz="quarter" idx="11"/>
          </p:nvPr>
        </p:nvSpPr>
        <p:spPr/>
        <p:txBody>
          <a:bodyPr/>
          <a:lstStyle>
            <a:lvl1pPr>
              <a:defRPr/>
            </a:lvl1pPr>
          </a:lstStyle>
          <a:p>
            <a:endParaRPr lang="sv-SE"/>
          </a:p>
        </p:txBody>
      </p:sp>
      <p:sp>
        <p:nvSpPr>
          <p:cNvPr id="4" name="Platshållare för bildnummer 3"/>
          <p:cNvSpPr>
            <a:spLocks noGrp="1"/>
          </p:cNvSpPr>
          <p:nvPr>
            <p:ph type="sldNum" sz="quarter" idx="12"/>
          </p:nvPr>
        </p:nvSpPr>
        <p:spPr/>
        <p:txBody>
          <a:bodyPr/>
          <a:lstStyle>
            <a:lvl1pPr>
              <a:defRPr/>
            </a:lvl1pPr>
          </a:lstStyle>
          <a:p>
            <a:fld id="{B66ECB32-ACFA-4A2A-9DE2-C5BB3344D82D}" type="slidenum">
              <a:rPr lang="sv-SE"/>
              <a:pPr/>
              <a:t>‹#›</a:t>
            </a:fld>
            <a:endParaRPr lang="sv-SE"/>
          </a:p>
        </p:txBody>
      </p:sp>
    </p:spTree>
    <p:extLst>
      <p:ext uri="{BB962C8B-B14F-4D97-AF65-F5344CB8AC3E}">
        <p14:creationId xmlns:p14="http://schemas.microsoft.com/office/powerpoint/2010/main" val="266325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Tom utan strec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endParaRPr lang="sv-SE"/>
          </a:p>
        </p:txBody>
      </p:sp>
      <p:sp>
        <p:nvSpPr>
          <p:cNvPr id="3" name="Platshållare för sidfot 2"/>
          <p:cNvSpPr>
            <a:spLocks noGrp="1"/>
          </p:cNvSpPr>
          <p:nvPr>
            <p:ph type="ftr" sz="quarter" idx="11"/>
          </p:nvPr>
        </p:nvSpPr>
        <p:spPr/>
        <p:txBody>
          <a:bodyPr/>
          <a:lstStyle>
            <a:lvl1pPr>
              <a:defRPr/>
            </a:lvl1pPr>
          </a:lstStyle>
          <a:p>
            <a:endParaRPr lang="sv-SE"/>
          </a:p>
        </p:txBody>
      </p:sp>
      <p:sp>
        <p:nvSpPr>
          <p:cNvPr id="4" name="Platshållare för bildnummer 3"/>
          <p:cNvSpPr>
            <a:spLocks noGrp="1"/>
          </p:cNvSpPr>
          <p:nvPr>
            <p:ph type="sldNum" sz="quarter" idx="12"/>
          </p:nvPr>
        </p:nvSpPr>
        <p:spPr/>
        <p:txBody>
          <a:bodyPr/>
          <a:lstStyle>
            <a:lvl1pPr>
              <a:defRPr/>
            </a:lvl1pPr>
          </a:lstStyle>
          <a:p>
            <a:fld id="{B66ECB32-ACFA-4A2A-9DE2-C5BB3344D82D}" type="slidenum">
              <a:rPr lang="sv-SE"/>
              <a:pPr/>
              <a:t>‹#›</a:t>
            </a:fld>
            <a:endParaRPr lang="sv-SE"/>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295463" y="6022689"/>
            <a:ext cx="1889508" cy="54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97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113773" y="250892"/>
            <a:ext cx="1440124"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ts val="907"/>
              </a:lnSpc>
              <a:defRPr sz="700">
                <a:solidFill>
                  <a:schemeClr val="tx1"/>
                </a:solidFill>
              </a:defRPr>
            </a:lvl1pPr>
          </a:lstStyle>
          <a:p>
            <a:endParaRPr lang="sv-SE" dirty="0"/>
          </a:p>
        </p:txBody>
      </p:sp>
      <p:sp>
        <p:nvSpPr>
          <p:cNvPr id="1026" name="Rectangle 2"/>
          <p:cNvSpPr>
            <a:spLocks noGrp="1" noChangeArrowheads="1"/>
          </p:cNvSpPr>
          <p:nvPr>
            <p:ph type="title"/>
          </p:nvPr>
        </p:nvSpPr>
        <p:spPr bwMode="auto">
          <a:xfrm>
            <a:off x="1104098" y="684158"/>
            <a:ext cx="10080874" cy="108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sv-SE" dirty="0"/>
              <a:t>Klicka här för att ändra format</a:t>
            </a:r>
          </a:p>
        </p:txBody>
      </p:sp>
      <p:sp>
        <p:nvSpPr>
          <p:cNvPr id="1027" name="Rectangle 3"/>
          <p:cNvSpPr>
            <a:spLocks noGrp="1" noChangeArrowheads="1"/>
          </p:cNvSpPr>
          <p:nvPr>
            <p:ph type="body" idx="1"/>
          </p:nvPr>
        </p:nvSpPr>
        <p:spPr bwMode="auto">
          <a:xfrm>
            <a:off x="1104098" y="2088487"/>
            <a:ext cx="10080874" cy="3708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sv-SE" dirty="0"/>
              <a:t>Klicka här för att ändra format på </a:t>
            </a:r>
            <a:br>
              <a:rPr lang="sv-SE" dirty="0"/>
            </a:br>
            <a:r>
              <a:rPr lang="sv-SE" dirty="0"/>
              <a:t>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29" name="Rectangle 5"/>
          <p:cNvSpPr>
            <a:spLocks noGrp="1" noChangeArrowheads="1"/>
          </p:cNvSpPr>
          <p:nvPr>
            <p:ph type="ftr" sz="quarter" idx="3"/>
          </p:nvPr>
        </p:nvSpPr>
        <p:spPr bwMode="auto">
          <a:xfrm>
            <a:off x="2736924" y="250892"/>
            <a:ext cx="7200623"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ts val="907"/>
              </a:lnSpc>
              <a:defRPr sz="700">
                <a:solidFill>
                  <a:schemeClr val="tx1"/>
                </a:solidFill>
              </a:defRPr>
            </a:lvl1pPr>
          </a:lstStyle>
          <a:p>
            <a:endParaRPr lang="sv-SE" dirty="0"/>
          </a:p>
        </p:txBody>
      </p:sp>
      <p:sp>
        <p:nvSpPr>
          <p:cNvPr id="1030" name="Rectangle 6"/>
          <p:cNvSpPr>
            <a:spLocks noGrp="1" noChangeArrowheads="1"/>
          </p:cNvSpPr>
          <p:nvPr>
            <p:ph type="sldNum" sz="quarter" idx="4"/>
          </p:nvPr>
        </p:nvSpPr>
        <p:spPr bwMode="auto">
          <a:xfrm>
            <a:off x="10432664" y="250892"/>
            <a:ext cx="720063"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ts val="907"/>
              </a:lnSpc>
              <a:defRPr sz="700">
                <a:solidFill>
                  <a:schemeClr val="tx1"/>
                </a:solidFill>
              </a:defRPr>
            </a:lvl1pPr>
          </a:lstStyle>
          <a:p>
            <a:fld id="{6C25F9FA-A9E7-4A9D-84E9-B8BC8462A9FF}" type="slidenum">
              <a:rPr lang="sv-SE" smtClean="0"/>
              <a:pPr/>
              <a:t>‹#›</a:t>
            </a:fld>
            <a:endParaRPr lang="sv-SE"/>
          </a:p>
        </p:txBody>
      </p:sp>
      <p:sp>
        <p:nvSpPr>
          <p:cNvPr id="1031" name="Line 7"/>
          <p:cNvSpPr>
            <a:spLocks noChangeShapeType="1"/>
          </p:cNvSpPr>
          <p:nvPr/>
        </p:nvSpPr>
        <p:spPr bwMode="auto">
          <a:xfrm>
            <a:off x="1104098" y="468113"/>
            <a:ext cx="10080874" cy="158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lstStyle/>
          <a:p>
            <a:endParaRPr lang="sv-SE"/>
          </a:p>
        </p:txBody>
      </p:sp>
      <p:sp>
        <p:nvSpPr>
          <p:cNvPr id="1033" name="Line 9"/>
          <p:cNvSpPr>
            <a:spLocks noChangeShapeType="1"/>
          </p:cNvSpPr>
          <p:nvPr/>
        </p:nvSpPr>
        <p:spPr bwMode="auto">
          <a:xfrm flipV="1">
            <a:off x="1104605" y="5798929"/>
            <a:ext cx="1008037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lstStyle/>
          <a:p>
            <a:endParaRPr lang="sv-SE"/>
          </a:p>
        </p:txBody>
      </p:sp>
      <p:pic>
        <p:nvPicPr>
          <p:cNvPr id="1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9295463" y="6022689"/>
            <a:ext cx="1889508" cy="54984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784" r:id="rId2"/>
    <p:sldLayoutId id="2147483788" r:id="rId3"/>
    <p:sldLayoutId id="2147483785" r:id="rId4"/>
    <p:sldLayoutId id="2147483778" r:id="rId5"/>
    <p:sldLayoutId id="2147483764" r:id="rId6"/>
    <p:sldLayoutId id="2147483765" r:id="rId7"/>
    <p:sldLayoutId id="2147483766" r:id="rId8"/>
    <p:sldLayoutId id="2147483780" r:id="rId9"/>
    <p:sldLayoutId id="2147483789" r:id="rId10"/>
    <p:sldLayoutId id="2147483790" r:id="rId11"/>
    <p:sldLayoutId id="2147483791" r:id="rId12"/>
  </p:sldLayoutIdLst>
  <p:txStyles>
    <p:titleStyle>
      <a:lvl1pPr algn="l" rtl="0" eaLnBrk="1" fontAlgn="base" hangingPunct="1">
        <a:spcBef>
          <a:spcPct val="0"/>
        </a:spcBef>
        <a:spcAft>
          <a:spcPct val="0"/>
        </a:spcAft>
        <a:defRPr sz="2900" cap="none" baseline="0">
          <a:solidFill>
            <a:schemeClr val="tx1"/>
          </a:solidFill>
          <a:latin typeface="+mj-lt"/>
          <a:ea typeface="+mj-ea"/>
          <a:cs typeface="+mj-cs"/>
        </a:defRPr>
      </a:lvl1pPr>
      <a:lvl2pPr algn="l" rtl="0" eaLnBrk="1" fontAlgn="base" hangingPunct="1">
        <a:spcBef>
          <a:spcPct val="0"/>
        </a:spcBef>
        <a:spcAft>
          <a:spcPct val="0"/>
        </a:spcAft>
        <a:defRPr sz="2800">
          <a:solidFill>
            <a:srgbClr val="565656"/>
          </a:solidFill>
          <a:latin typeface="Arial" charset="0"/>
          <a:cs typeface="Arial" charset="0"/>
        </a:defRPr>
      </a:lvl2pPr>
      <a:lvl3pPr algn="l" rtl="0" eaLnBrk="1" fontAlgn="base" hangingPunct="1">
        <a:spcBef>
          <a:spcPct val="0"/>
        </a:spcBef>
        <a:spcAft>
          <a:spcPct val="0"/>
        </a:spcAft>
        <a:defRPr sz="2800">
          <a:solidFill>
            <a:srgbClr val="565656"/>
          </a:solidFill>
          <a:latin typeface="Arial" charset="0"/>
          <a:cs typeface="Arial" charset="0"/>
        </a:defRPr>
      </a:lvl3pPr>
      <a:lvl4pPr algn="l" rtl="0" eaLnBrk="1" fontAlgn="base" hangingPunct="1">
        <a:spcBef>
          <a:spcPct val="0"/>
        </a:spcBef>
        <a:spcAft>
          <a:spcPct val="0"/>
        </a:spcAft>
        <a:defRPr sz="2800">
          <a:solidFill>
            <a:srgbClr val="565656"/>
          </a:solidFill>
          <a:latin typeface="Arial" charset="0"/>
          <a:cs typeface="Arial" charset="0"/>
        </a:defRPr>
      </a:lvl4pPr>
      <a:lvl5pPr algn="l" rtl="0" eaLnBrk="1" fontAlgn="base" hangingPunct="1">
        <a:spcBef>
          <a:spcPct val="0"/>
        </a:spcBef>
        <a:spcAft>
          <a:spcPct val="0"/>
        </a:spcAft>
        <a:defRPr sz="2800">
          <a:solidFill>
            <a:srgbClr val="565656"/>
          </a:solidFill>
          <a:latin typeface="Arial" charset="0"/>
          <a:cs typeface="Arial" charset="0"/>
        </a:defRPr>
      </a:lvl5pPr>
      <a:lvl6pPr marL="414659" algn="l" rtl="0" eaLnBrk="1" fontAlgn="base" hangingPunct="1">
        <a:spcBef>
          <a:spcPct val="0"/>
        </a:spcBef>
        <a:spcAft>
          <a:spcPct val="0"/>
        </a:spcAft>
        <a:defRPr sz="2800">
          <a:solidFill>
            <a:srgbClr val="565656"/>
          </a:solidFill>
          <a:latin typeface="Arial" charset="0"/>
          <a:cs typeface="Arial" charset="0"/>
        </a:defRPr>
      </a:lvl6pPr>
      <a:lvl7pPr marL="829317" algn="l" rtl="0" eaLnBrk="1" fontAlgn="base" hangingPunct="1">
        <a:spcBef>
          <a:spcPct val="0"/>
        </a:spcBef>
        <a:spcAft>
          <a:spcPct val="0"/>
        </a:spcAft>
        <a:defRPr sz="2800">
          <a:solidFill>
            <a:srgbClr val="565656"/>
          </a:solidFill>
          <a:latin typeface="Arial" charset="0"/>
          <a:cs typeface="Arial" charset="0"/>
        </a:defRPr>
      </a:lvl7pPr>
      <a:lvl8pPr marL="1243976" algn="l" rtl="0" eaLnBrk="1" fontAlgn="base" hangingPunct="1">
        <a:spcBef>
          <a:spcPct val="0"/>
        </a:spcBef>
        <a:spcAft>
          <a:spcPct val="0"/>
        </a:spcAft>
        <a:defRPr sz="2800">
          <a:solidFill>
            <a:srgbClr val="565656"/>
          </a:solidFill>
          <a:latin typeface="Arial" charset="0"/>
          <a:cs typeface="Arial" charset="0"/>
        </a:defRPr>
      </a:lvl8pPr>
      <a:lvl9pPr marL="1658637" algn="l" rtl="0" eaLnBrk="1" fontAlgn="base" hangingPunct="1">
        <a:spcBef>
          <a:spcPct val="0"/>
        </a:spcBef>
        <a:spcAft>
          <a:spcPct val="0"/>
        </a:spcAft>
        <a:defRPr sz="2800">
          <a:solidFill>
            <a:srgbClr val="565656"/>
          </a:solidFill>
          <a:latin typeface="Arial" charset="0"/>
          <a:cs typeface="Arial" charset="0"/>
        </a:defRPr>
      </a:lvl9pPr>
    </p:titleStyle>
    <p:bodyStyle>
      <a:lvl1pPr marL="322511" indent="-322511" algn="l" rtl="0" eaLnBrk="1" fontAlgn="base" hangingPunct="1">
        <a:lnSpc>
          <a:spcPct val="150000"/>
        </a:lnSpc>
        <a:spcBef>
          <a:spcPct val="0"/>
        </a:spcBef>
        <a:spcAft>
          <a:spcPct val="100000"/>
        </a:spcAft>
        <a:buClrTx/>
        <a:buFont typeface="Arial" charset="0"/>
        <a:buChar char="&gt;"/>
        <a:defRPr sz="2000">
          <a:solidFill>
            <a:schemeClr val="tx1"/>
          </a:solidFill>
          <a:latin typeface="+mn-lt"/>
          <a:ea typeface="+mn-ea"/>
          <a:cs typeface="+mn-cs"/>
        </a:defRPr>
      </a:lvl1pPr>
      <a:lvl2pPr marL="564396" indent="-240445" algn="l" rtl="0" eaLnBrk="1" fontAlgn="base" hangingPunct="1">
        <a:lnSpc>
          <a:spcPct val="150000"/>
        </a:lnSpc>
        <a:spcBef>
          <a:spcPct val="0"/>
        </a:spcBef>
        <a:spcAft>
          <a:spcPct val="100000"/>
        </a:spcAft>
        <a:buClrTx/>
        <a:buFont typeface="Arial" charset="0"/>
        <a:buChar char="&gt;"/>
        <a:defRPr sz="1600">
          <a:solidFill>
            <a:schemeClr val="tx1"/>
          </a:solidFill>
          <a:latin typeface="+mn-lt"/>
          <a:cs typeface="+mn-cs"/>
        </a:defRPr>
      </a:lvl2pPr>
      <a:lvl3pPr marL="783246" indent="-217409" algn="l" rtl="0" eaLnBrk="1" fontAlgn="base" hangingPunct="1">
        <a:lnSpc>
          <a:spcPct val="150000"/>
        </a:lnSpc>
        <a:spcBef>
          <a:spcPct val="0"/>
        </a:spcBef>
        <a:spcAft>
          <a:spcPct val="100000"/>
        </a:spcAft>
        <a:buClrTx/>
        <a:buFont typeface="Arial" charset="0"/>
        <a:buChar char="&gt;"/>
        <a:defRPr sz="1600">
          <a:solidFill>
            <a:schemeClr val="tx1"/>
          </a:solidFill>
          <a:latin typeface="+mn-lt"/>
          <a:cs typeface="+mn-cs"/>
        </a:defRPr>
      </a:lvl3pPr>
      <a:lvl4pPr marL="1013613" indent="-228927" algn="l" rtl="0" eaLnBrk="1" fontAlgn="base" hangingPunct="1">
        <a:lnSpc>
          <a:spcPct val="150000"/>
        </a:lnSpc>
        <a:spcBef>
          <a:spcPct val="0"/>
        </a:spcBef>
        <a:spcAft>
          <a:spcPct val="100000"/>
        </a:spcAft>
        <a:buClrTx/>
        <a:buFont typeface="Arial" charset="0"/>
        <a:buChar char="&gt;"/>
        <a:defRPr sz="1600">
          <a:solidFill>
            <a:schemeClr val="tx1"/>
          </a:solidFill>
          <a:latin typeface="+mn-lt"/>
          <a:cs typeface="+mn-cs"/>
        </a:defRPr>
      </a:lvl4pPr>
      <a:lvl5pPr marL="1220941" indent="-205889" algn="l" rtl="0" eaLnBrk="1" fontAlgn="base" hangingPunct="1">
        <a:lnSpc>
          <a:spcPct val="150000"/>
        </a:lnSpc>
        <a:spcBef>
          <a:spcPct val="0"/>
        </a:spcBef>
        <a:spcAft>
          <a:spcPct val="100000"/>
        </a:spcAft>
        <a:buClrTx/>
        <a:buFont typeface="Arial" charset="0"/>
        <a:buChar char="&gt;"/>
        <a:defRPr sz="1600">
          <a:solidFill>
            <a:schemeClr val="tx1"/>
          </a:solidFill>
          <a:latin typeface="+mn-lt"/>
          <a:cs typeface="+mn-cs"/>
        </a:defRPr>
      </a:lvl5pPr>
      <a:lvl6pPr marL="1635599"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6pPr>
      <a:lvl7pPr marL="2050259"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7pPr>
      <a:lvl8pPr marL="2464916"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8pPr>
      <a:lvl9pPr marL="2879577"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9pPr>
    </p:bodyStyle>
    <p:otherStyle>
      <a:defPPr>
        <a:defRPr lang="sv-SE"/>
      </a:defPPr>
      <a:lvl1pPr marL="0" algn="l" defTabSz="829317" rtl="0" eaLnBrk="1" latinLnBrk="0" hangingPunct="1">
        <a:defRPr sz="1600" kern="1200">
          <a:solidFill>
            <a:schemeClr val="tx1"/>
          </a:solidFill>
          <a:latin typeface="+mn-lt"/>
          <a:ea typeface="+mn-ea"/>
          <a:cs typeface="+mn-cs"/>
        </a:defRPr>
      </a:lvl1pPr>
      <a:lvl2pPr marL="414659" algn="l" defTabSz="829317" rtl="0" eaLnBrk="1" latinLnBrk="0" hangingPunct="1">
        <a:defRPr sz="1600" kern="1200">
          <a:solidFill>
            <a:schemeClr val="tx1"/>
          </a:solidFill>
          <a:latin typeface="+mn-lt"/>
          <a:ea typeface="+mn-ea"/>
          <a:cs typeface="+mn-cs"/>
        </a:defRPr>
      </a:lvl2pPr>
      <a:lvl3pPr marL="829317" algn="l" defTabSz="829317" rtl="0" eaLnBrk="1" latinLnBrk="0" hangingPunct="1">
        <a:defRPr sz="1600" kern="1200">
          <a:solidFill>
            <a:schemeClr val="tx1"/>
          </a:solidFill>
          <a:latin typeface="+mn-lt"/>
          <a:ea typeface="+mn-ea"/>
          <a:cs typeface="+mn-cs"/>
        </a:defRPr>
      </a:lvl3pPr>
      <a:lvl4pPr marL="1243976" algn="l" defTabSz="829317" rtl="0" eaLnBrk="1" latinLnBrk="0" hangingPunct="1">
        <a:defRPr sz="1600" kern="1200">
          <a:solidFill>
            <a:schemeClr val="tx1"/>
          </a:solidFill>
          <a:latin typeface="+mn-lt"/>
          <a:ea typeface="+mn-ea"/>
          <a:cs typeface="+mn-cs"/>
        </a:defRPr>
      </a:lvl4pPr>
      <a:lvl5pPr marL="1658637" algn="l" defTabSz="829317" rtl="0" eaLnBrk="1" latinLnBrk="0" hangingPunct="1">
        <a:defRPr sz="1600" kern="1200">
          <a:solidFill>
            <a:schemeClr val="tx1"/>
          </a:solidFill>
          <a:latin typeface="+mn-lt"/>
          <a:ea typeface="+mn-ea"/>
          <a:cs typeface="+mn-cs"/>
        </a:defRPr>
      </a:lvl5pPr>
      <a:lvl6pPr marL="2073294" algn="l" defTabSz="829317" rtl="0" eaLnBrk="1" latinLnBrk="0" hangingPunct="1">
        <a:defRPr sz="1600" kern="1200">
          <a:solidFill>
            <a:schemeClr val="tx1"/>
          </a:solidFill>
          <a:latin typeface="+mn-lt"/>
          <a:ea typeface="+mn-ea"/>
          <a:cs typeface="+mn-cs"/>
        </a:defRPr>
      </a:lvl6pPr>
      <a:lvl7pPr marL="2487955" algn="l" defTabSz="829317" rtl="0" eaLnBrk="1" latinLnBrk="0" hangingPunct="1">
        <a:defRPr sz="1600" kern="1200">
          <a:solidFill>
            <a:schemeClr val="tx1"/>
          </a:solidFill>
          <a:latin typeface="+mn-lt"/>
          <a:ea typeface="+mn-ea"/>
          <a:cs typeface="+mn-cs"/>
        </a:defRPr>
      </a:lvl7pPr>
      <a:lvl8pPr marL="2902614" algn="l" defTabSz="829317" rtl="0" eaLnBrk="1" latinLnBrk="0" hangingPunct="1">
        <a:defRPr sz="1600" kern="1200">
          <a:solidFill>
            <a:schemeClr val="tx1"/>
          </a:solidFill>
          <a:latin typeface="+mn-lt"/>
          <a:ea typeface="+mn-ea"/>
          <a:cs typeface="+mn-cs"/>
        </a:defRPr>
      </a:lvl8pPr>
      <a:lvl9pPr marL="3317271" algn="l" defTabSz="829317"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113773" y="250892"/>
            <a:ext cx="1440124"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ts val="907"/>
              </a:lnSpc>
              <a:defRPr sz="700">
                <a:solidFill>
                  <a:schemeClr val="tx1"/>
                </a:solidFill>
              </a:defRPr>
            </a:lvl1pPr>
          </a:lstStyle>
          <a:p>
            <a:endParaRPr lang="sv-SE" dirty="0"/>
          </a:p>
        </p:txBody>
      </p:sp>
      <p:sp>
        <p:nvSpPr>
          <p:cNvPr id="1026" name="Rectangle 2"/>
          <p:cNvSpPr>
            <a:spLocks noGrp="1" noChangeArrowheads="1"/>
          </p:cNvSpPr>
          <p:nvPr>
            <p:ph type="title"/>
          </p:nvPr>
        </p:nvSpPr>
        <p:spPr bwMode="auto">
          <a:xfrm>
            <a:off x="1104098" y="684158"/>
            <a:ext cx="10080874" cy="108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sv-SE" dirty="0"/>
              <a:t>Klicka här för att ändra format</a:t>
            </a:r>
          </a:p>
        </p:txBody>
      </p:sp>
      <p:sp>
        <p:nvSpPr>
          <p:cNvPr id="1027" name="Rectangle 3"/>
          <p:cNvSpPr>
            <a:spLocks noGrp="1" noChangeArrowheads="1"/>
          </p:cNvSpPr>
          <p:nvPr>
            <p:ph type="body" idx="1"/>
          </p:nvPr>
        </p:nvSpPr>
        <p:spPr bwMode="auto">
          <a:xfrm>
            <a:off x="1104098" y="2088487"/>
            <a:ext cx="10080874" cy="3708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sv-SE" dirty="0"/>
              <a:t>Klicka här för att ändra format på </a:t>
            </a:r>
            <a:br>
              <a:rPr lang="sv-SE" dirty="0"/>
            </a:br>
            <a:r>
              <a:rPr lang="sv-SE" dirty="0"/>
              <a:t>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29" name="Rectangle 5"/>
          <p:cNvSpPr>
            <a:spLocks noGrp="1" noChangeArrowheads="1"/>
          </p:cNvSpPr>
          <p:nvPr>
            <p:ph type="ftr" sz="quarter" idx="3"/>
          </p:nvPr>
        </p:nvSpPr>
        <p:spPr bwMode="auto">
          <a:xfrm>
            <a:off x="2736924" y="250892"/>
            <a:ext cx="7200623"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ts val="907"/>
              </a:lnSpc>
              <a:defRPr sz="700">
                <a:solidFill>
                  <a:schemeClr val="tx1"/>
                </a:solidFill>
              </a:defRPr>
            </a:lvl1pPr>
          </a:lstStyle>
          <a:p>
            <a:endParaRPr lang="sv-SE" dirty="0"/>
          </a:p>
        </p:txBody>
      </p:sp>
      <p:sp>
        <p:nvSpPr>
          <p:cNvPr id="1030" name="Rectangle 6"/>
          <p:cNvSpPr>
            <a:spLocks noGrp="1" noChangeArrowheads="1"/>
          </p:cNvSpPr>
          <p:nvPr>
            <p:ph type="sldNum" sz="quarter" idx="4"/>
          </p:nvPr>
        </p:nvSpPr>
        <p:spPr bwMode="auto">
          <a:xfrm>
            <a:off x="10432664" y="250892"/>
            <a:ext cx="720063"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ts val="907"/>
              </a:lnSpc>
              <a:defRPr sz="700">
                <a:solidFill>
                  <a:schemeClr val="tx1"/>
                </a:solidFill>
              </a:defRPr>
            </a:lvl1pPr>
          </a:lstStyle>
          <a:p>
            <a:fld id="{6C25F9FA-A9E7-4A9D-84E9-B8BC8462A9FF}" type="slidenum">
              <a:rPr lang="sv-SE" smtClean="0"/>
              <a:pPr/>
              <a:t>‹#›</a:t>
            </a:fld>
            <a:endParaRPr lang="sv-SE"/>
          </a:p>
        </p:txBody>
      </p:sp>
      <p:sp>
        <p:nvSpPr>
          <p:cNvPr id="1031" name="Line 7"/>
          <p:cNvSpPr>
            <a:spLocks noChangeShapeType="1"/>
          </p:cNvSpPr>
          <p:nvPr/>
        </p:nvSpPr>
        <p:spPr bwMode="auto">
          <a:xfrm>
            <a:off x="1104098" y="468113"/>
            <a:ext cx="10080874" cy="158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lstStyle/>
          <a:p>
            <a:endParaRPr lang="sv-SE"/>
          </a:p>
        </p:txBody>
      </p:sp>
      <p:sp>
        <p:nvSpPr>
          <p:cNvPr id="1033" name="Line 9"/>
          <p:cNvSpPr>
            <a:spLocks noChangeShapeType="1"/>
          </p:cNvSpPr>
          <p:nvPr/>
        </p:nvSpPr>
        <p:spPr bwMode="auto">
          <a:xfrm flipV="1">
            <a:off x="1104605" y="5798929"/>
            <a:ext cx="1008037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lstStyle/>
          <a:p>
            <a:endParaRPr lang="sv-SE"/>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295463" y="6022689"/>
            <a:ext cx="1889508" cy="54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34786"/>
      </p:ext>
    </p:extLst>
  </p:cSld>
  <p:clrMap bg1="lt1" tx1="dk1" bg2="lt2" tx2="dk2" accent1="accent1" accent2="accent2" accent3="accent3" accent4="accent4" accent5="accent5" accent6="accent6" hlink="hlink" folHlink="folHlink"/>
  <p:sldLayoutIdLst>
    <p:sldLayoutId id="2147483770" r:id="rId1"/>
    <p:sldLayoutId id="2147483772" r:id="rId2"/>
    <p:sldLayoutId id="2147483771" r:id="rId3"/>
  </p:sldLayoutIdLst>
  <p:txStyles>
    <p:titleStyle>
      <a:lvl1pPr algn="l" rtl="0" eaLnBrk="1" fontAlgn="base" hangingPunct="1">
        <a:spcBef>
          <a:spcPct val="0"/>
        </a:spcBef>
        <a:spcAft>
          <a:spcPct val="0"/>
        </a:spcAft>
        <a:defRPr sz="2900" cap="none" baseline="0">
          <a:solidFill>
            <a:schemeClr val="tx1"/>
          </a:solidFill>
          <a:latin typeface="+mj-lt"/>
          <a:ea typeface="+mj-ea"/>
          <a:cs typeface="+mj-cs"/>
        </a:defRPr>
      </a:lvl1pPr>
      <a:lvl2pPr algn="l" rtl="0" eaLnBrk="1" fontAlgn="base" hangingPunct="1">
        <a:spcBef>
          <a:spcPct val="0"/>
        </a:spcBef>
        <a:spcAft>
          <a:spcPct val="0"/>
        </a:spcAft>
        <a:defRPr sz="2800">
          <a:solidFill>
            <a:srgbClr val="565656"/>
          </a:solidFill>
          <a:latin typeface="Arial" charset="0"/>
          <a:cs typeface="Arial" charset="0"/>
        </a:defRPr>
      </a:lvl2pPr>
      <a:lvl3pPr algn="l" rtl="0" eaLnBrk="1" fontAlgn="base" hangingPunct="1">
        <a:spcBef>
          <a:spcPct val="0"/>
        </a:spcBef>
        <a:spcAft>
          <a:spcPct val="0"/>
        </a:spcAft>
        <a:defRPr sz="2800">
          <a:solidFill>
            <a:srgbClr val="565656"/>
          </a:solidFill>
          <a:latin typeface="Arial" charset="0"/>
          <a:cs typeface="Arial" charset="0"/>
        </a:defRPr>
      </a:lvl3pPr>
      <a:lvl4pPr algn="l" rtl="0" eaLnBrk="1" fontAlgn="base" hangingPunct="1">
        <a:spcBef>
          <a:spcPct val="0"/>
        </a:spcBef>
        <a:spcAft>
          <a:spcPct val="0"/>
        </a:spcAft>
        <a:defRPr sz="2800">
          <a:solidFill>
            <a:srgbClr val="565656"/>
          </a:solidFill>
          <a:latin typeface="Arial" charset="0"/>
          <a:cs typeface="Arial" charset="0"/>
        </a:defRPr>
      </a:lvl4pPr>
      <a:lvl5pPr algn="l" rtl="0" eaLnBrk="1" fontAlgn="base" hangingPunct="1">
        <a:spcBef>
          <a:spcPct val="0"/>
        </a:spcBef>
        <a:spcAft>
          <a:spcPct val="0"/>
        </a:spcAft>
        <a:defRPr sz="2800">
          <a:solidFill>
            <a:srgbClr val="565656"/>
          </a:solidFill>
          <a:latin typeface="Arial" charset="0"/>
          <a:cs typeface="Arial" charset="0"/>
        </a:defRPr>
      </a:lvl5pPr>
      <a:lvl6pPr marL="414659" algn="l" rtl="0" eaLnBrk="1" fontAlgn="base" hangingPunct="1">
        <a:spcBef>
          <a:spcPct val="0"/>
        </a:spcBef>
        <a:spcAft>
          <a:spcPct val="0"/>
        </a:spcAft>
        <a:defRPr sz="2800">
          <a:solidFill>
            <a:srgbClr val="565656"/>
          </a:solidFill>
          <a:latin typeface="Arial" charset="0"/>
          <a:cs typeface="Arial" charset="0"/>
        </a:defRPr>
      </a:lvl6pPr>
      <a:lvl7pPr marL="829317" algn="l" rtl="0" eaLnBrk="1" fontAlgn="base" hangingPunct="1">
        <a:spcBef>
          <a:spcPct val="0"/>
        </a:spcBef>
        <a:spcAft>
          <a:spcPct val="0"/>
        </a:spcAft>
        <a:defRPr sz="2800">
          <a:solidFill>
            <a:srgbClr val="565656"/>
          </a:solidFill>
          <a:latin typeface="Arial" charset="0"/>
          <a:cs typeface="Arial" charset="0"/>
        </a:defRPr>
      </a:lvl7pPr>
      <a:lvl8pPr marL="1243976" algn="l" rtl="0" eaLnBrk="1" fontAlgn="base" hangingPunct="1">
        <a:spcBef>
          <a:spcPct val="0"/>
        </a:spcBef>
        <a:spcAft>
          <a:spcPct val="0"/>
        </a:spcAft>
        <a:defRPr sz="2800">
          <a:solidFill>
            <a:srgbClr val="565656"/>
          </a:solidFill>
          <a:latin typeface="Arial" charset="0"/>
          <a:cs typeface="Arial" charset="0"/>
        </a:defRPr>
      </a:lvl8pPr>
      <a:lvl9pPr marL="1658637" algn="l" rtl="0" eaLnBrk="1" fontAlgn="base" hangingPunct="1">
        <a:spcBef>
          <a:spcPct val="0"/>
        </a:spcBef>
        <a:spcAft>
          <a:spcPct val="0"/>
        </a:spcAft>
        <a:defRPr sz="2800">
          <a:solidFill>
            <a:srgbClr val="565656"/>
          </a:solidFill>
          <a:latin typeface="Arial" charset="0"/>
          <a:cs typeface="Arial" charset="0"/>
        </a:defRPr>
      </a:lvl9pPr>
    </p:titleStyle>
    <p:bodyStyle>
      <a:lvl1pPr marL="322511" indent="-322511" algn="l" rtl="0" eaLnBrk="1" fontAlgn="base" hangingPunct="1">
        <a:spcBef>
          <a:spcPct val="0"/>
        </a:spcBef>
        <a:spcAft>
          <a:spcPct val="100000"/>
        </a:spcAft>
        <a:buClrTx/>
        <a:buFont typeface="Arial" charset="0"/>
        <a:buChar char="&gt;"/>
        <a:defRPr sz="2000">
          <a:solidFill>
            <a:schemeClr val="tx1"/>
          </a:solidFill>
          <a:latin typeface="+mn-lt"/>
          <a:ea typeface="+mn-ea"/>
          <a:cs typeface="+mn-cs"/>
        </a:defRPr>
      </a:lvl1pPr>
      <a:lvl2pPr marL="564396" indent="-240445" algn="l" rtl="0" eaLnBrk="1" fontAlgn="base" hangingPunct="1">
        <a:spcBef>
          <a:spcPct val="0"/>
        </a:spcBef>
        <a:spcAft>
          <a:spcPct val="100000"/>
        </a:spcAft>
        <a:buClrTx/>
        <a:buFont typeface="Arial" charset="0"/>
        <a:buChar char="&gt;"/>
        <a:defRPr sz="1600">
          <a:solidFill>
            <a:schemeClr val="tx1"/>
          </a:solidFill>
          <a:latin typeface="+mn-lt"/>
          <a:cs typeface="+mn-cs"/>
        </a:defRPr>
      </a:lvl2pPr>
      <a:lvl3pPr marL="783246" indent="-217409" algn="l" rtl="0" eaLnBrk="1" fontAlgn="base" hangingPunct="1">
        <a:spcBef>
          <a:spcPct val="0"/>
        </a:spcBef>
        <a:spcAft>
          <a:spcPct val="100000"/>
        </a:spcAft>
        <a:buClrTx/>
        <a:buFont typeface="Arial" charset="0"/>
        <a:buChar char="&gt;"/>
        <a:defRPr sz="1600">
          <a:solidFill>
            <a:schemeClr val="tx1"/>
          </a:solidFill>
          <a:latin typeface="+mn-lt"/>
          <a:cs typeface="+mn-cs"/>
        </a:defRPr>
      </a:lvl3pPr>
      <a:lvl4pPr marL="1013613" indent="-228927" algn="l" rtl="0" eaLnBrk="1" fontAlgn="base" hangingPunct="1">
        <a:spcBef>
          <a:spcPct val="0"/>
        </a:spcBef>
        <a:spcAft>
          <a:spcPct val="100000"/>
        </a:spcAft>
        <a:buClrTx/>
        <a:buFont typeface="Arial" charset="0"/>
        <a:buChar char="&gt;"/>
        <a:defRPr sz="1600">
          <a:solidFill>
            <a:schemeClr val="tx1"/>
          </a:solidFill>
          <a:latin typeface="+mn-lt"/>
          <a:cs typeface="+mn-cs"/>
        </a:defRPr>
      </a:lvl4pPr>
      <a:lvl5pPr marL="1220941" indent="-205889" algn="l" rtl="0" eaLnBrk="1" fontAlgn="base" hangingPunct="1">
        <a:spcBef>
          <a:spcPct val="0"/>
        </a:spcBef>
        <a:spcAft>
          <a:spcPct val="100000"/>
        </a:spcAft>
        <a:buClrTx/>
        <a:buFont typeface="Arial" charset="0"/>
        <a:buChar char="&gt;"/>
        <a:defRPr sz="1600">
          <a:solidFill>
            <a:schemeClr val="tx1"/>
          </a:solidFill>
          <a:latin typeface="+mn-lt"/>
          <a:cs typeface="+mn-cs"/>
        </a:defRPr>
      </a:lvl5pPr>
      <a:lvl6pPr marL="1635599"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6pPr>
      <a:lvl7pPr marL="2050259"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7pPr>
      <a:lvl8pPr marL="2464916"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8pPr>
      <a:lvl9pPr marL="2879577"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9pPr>
    </p:bodyStyle>
    <p:otherStyle>
      <a:defPPr>
        <a:defRPr lang="sv-SE"/>
      </a:defPPr>
      <a:lvl1pPr marL="0" algn="l" defTabSz="829317" rtl="0" eaLnBrk="1" latinLnBrk="0" hangingPunct="1">
        <a:defRPr sz="1600" kern="1200">
          <a:solidFill>
            <a:schemeClr val="tx1"/>
          </a:solidFill>
          <a:latin typeface="+mn-lt"/>
          <a:ea typeface="+mn-ea"/>
          <a:cs typeface="+mn-cs"/>
        </a:defRPr>
      </a:lvl1pPr>
      <a:lvl2pPr marL="414659" algn="l" defTabSz="829317" rtl="0" eaLnBrk="1" latinLnBrk="0" hangingPunct="1">
        <a:defRPr sz="1600" kern="1200">
          <a:solidFill>
            <a:schemeClr val="tx1"/>
          </a:solidFill>
          <a:latin typeface="+mn-lt"/>
          <a:ea typeface="+mn-ea"/>
          <a:cs typeface="+mn-cs"/>
        </a:defRPr>
      </a:lvl2pPr>
      <a:lvl3pPr marL="829317" algn="l" defTabSz="829317" rtl="0" eaLnBrk="1" latinLnBrk="0" hangingPunct="1">
        <a:defRPr sz="1600" kern="1200">
          <a:solidFill>
            <a:schemeClr val="tx1"/>
          </a:solidFill>
          <a:latin typeface="+mn-lt"/>
          <a:ea typeface="+mn-ea"/>
          <a:cs typeface="+mn-cs"/>
        </a:defRPr>
      </a:lvl3pPr>
      <a:lvl4pPr marL="1243976" algn="l" defTabSz="829317" rtl="0" eaLnBrk="1" latinLnBrk="0" hangingPunct="1">
        <a:defRPr sz="1600" kern="1200">
          <a:solidFill>
            <a:schemeClr val="tx1"/>
          </a:solidFill>
          <a:latin typeface="+mn-lt"/>
          <a:ea typeface="+mn-ea"/>
          <a:cs typeface="+mn-cs"/>
        </a:defRPr>
      </a:lvl4pPr>
      <a:lvl5pPr marL="1658637" algn="l" defTabSz="829317" rtl="0" eaLnBrk="1" latinLnBrk="0" hangingPunct="1">
        <a:defRPr sz="1600" kern="1200">
          <a:solidFill>
            <a:schemeClr val="tx1"/>
          </a:solidFill>
          <a:latin typeface="+mn-lt"/>
          <a:ea typeface="+mn-ea"/>
          <a:cs typeface="+mn-cs"/>
        </a:defRPr>
      </a:lvl5pPr>
      <a:lvl6pPr marL="2073294" algn="l" defTabSz="829317" rtl="0" eaLnBrk="1" latinLnBrk="0" hangingPunct="1">
        <a:defRPr sz="1600" kern="1200">
          <a:solidFill>
            <a:schemeClr val="tx1"/>
          </a:solidFill>
          <a:latin typeface="+mn-lt"/>
          <a:ea typeface="+mn-ea"/>
          <a:cs typeface="+mn-cs"/>
        </a:defRPr>
      </a:lvl6pPr>
      <a:lvl7pPr marL="2487955" algn="l" defTabSz="829317" rtl="0" eaLnBrk="1" latinLnBrk="0" hangingPunct="1">
        <a:defRPr sz="1600" kern="1200">
          <a:solidFill>
            <a:schemeClr val="tx1"/>
          </a:solidFill>
          <a:latin typeface="+mn-lt"/>
          <a:ea typeface="+mn-ea"/>
          <a:cs typeface="+mn-cs"/>
        </a:defRPr>
      </a:lvl7pPr>
      <a:lvl8pPr marL="2902614" algn="l" defTabSz="829317" rtl="0" eaLnBrk="1" latinLnBrk="0" hangingPunct="1">
        <a:defRPr sz="1600" kern="1200">
          <a:solidFill>
            <a:schemeClr val="tx1"/>
          </a:solidFill>
          <a:latin typeface="+mn-lt"/>
          <a:ea typeface="+mn-ea"/>
          <a:cs typeface="+mn-cs"/>
        </a:defRPr>
      </a:lvl8pPr>
      <a:lvl9pPr marL="3317271" algn="l" defTabSz="82931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113773" y="250892"/>
            <a:ext cx="1440124"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ts val="907"/>
              </a:lnSpc>
              <a:defRPr sz="700">
                <a:solidFill>
                  <a:schemeClr val="tx1"/>
                </a:solidFill>
              </a:defRPr>
            </a:lvl1pPr>
          </a:lstStyle>
          <a:p>
            <a:endParaRPr lang="sv-SE" dirty="0"/>
          </a:p>
        </p:txBody>
      </p:sp>
      <p:sp>
        <p:nvSpPr>
          <p:cNvPr id="1026" name="Rectangle 2"/>
          <p:cNvSpPr>
            <a:spLocks noGrp="1" noChangeArrowheads="1"/>
          </p:cNvSpPr>
          <p:nvPr>
            <p:ph type="title"/>
          </p:nvPr>
        </p:nvSpPr>
        <p:spPr bwMode="auto">
          <a:xfrm>
            <a:off x="1104098" y="684158"/>
            <a:ext cx="10080874" cy="108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sv-SE" dirty="0"/>
              <a:t>Klicka här för att ändra format</a:t>
            </a:r>
          </a:p>
        </p:txBody>
      </p:sp>
      <p:sp>
        <p:nvSpPr>
          <p:cNvPr id="1027" name="Rectangle 3"/>
          <p:cNvSpPr>
            <a:spLocks noGrp="1" noChangeArrowheads="1"/>
          </p:cNvSpPr>
          <p:nvPr>
            <p:ph type="body" idx="1"/>
          </p:nvPr>
        </p:nvSpPr>
        <p:spPr bwMode="auto">
          <a:xfrm>
            <a:off x="1104098" y="2088487"/>
            <a:ext cx="10080874" cy="3708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sv-SE" dirty="0"/>
              <a:t>Klicka här för att ändra format på </a:t>
            </a:r>
            <a:br>
              <a:rPr lang="sv-SE" dirty="0"/>
            </a:br>
            <a:r>
              <a:rPr lang="sv-SE" dirty="0"/>
              <a:t>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29" name="Rectangle 5"/>
          <p:cNvSpPr>
            <a:spLocks noGrp="1" noChangeArrowheads="1"/>
          </p:cNvSpPr>
          <p:nvPr>
            <p:ph type="ftr" sz="quarter" idx="3"/>
          </p:nvPr>
        </p:nvSpPr>
        <p:spPr bwMode="auto">
          <a:xfrm>
            <a:off x="2736924" y="250892"/>
            <a:ext cx="7200623"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ts val="907"/>
              </a:lnSpc>
              <a:defRPr sz="700">
                <a:solidFill>
                  <a:schemeClr val="tx1"/>
                </a:solidFill>
              </a:defRPr>
            </a:lvl1pPr>
          </a:lstStyle>
          <a:p>
            <a:endParaRPr lang="sv-SE" dirty="0"/>
          </a:p>
        </p:txBody>
      </p:sp>
      <p:sp>
        <p:nvSpPr>
          <p:cNvPr id="1030" name="Rectangle 6"/>
          <p:cNvSpPr>
            <a:spLocks noGrp="1" noChangeArrowheads="1"/>
          </p:cNvSpPr>
          <p:nvPr>
            <p:ph type="sldNum" sz="quarter" idx="4"/>
          </p:nvPr>
        </p:nvSpPr>
        <p:spPr bwMode="auto">
          <a:xfrm>
            <a:off x="10432664" y="250892"/>
            <a:ext cx="720063" cy="2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ts val="907"/>
              </a:lnSpc>
              <a:defRPr sz="700">
                <a:solidFill>
                  <a:schemeClr val="tx1"/>
                </a:solidFill>
              </a:defRPr>
            </a:lvl1pPr>
          </a:lstStyle>
          <a:p>
            <a:fld id="{6C25F9FA-A9E7-4A9D-84E9-B8BC8462A9FF}" type="slidenum">
              <a:rPr lang="sv-SE" smtClean="0"/>
              <a:pPr/>
              <a:t>‹#›</a:t>
            </a:fld>
            <a:endParaRPr lang="sv-SE"/>
          </a:p>
        </p:txBody>
      </p:sp>
      <p:sp>
        <p:nvSpPr>
          <p:cNvPr id="1031" name="Line 7"/>
          <p:cNvSpPr>
            <a:spLocks noChangeShapeType="1"/>
          </p:cNvSpPr>
          <p:nvPr/>
        </p:nvSpPr>
        <p:spPr bwMode="auto">
          <a:xfrm>
            <a:off x="1104098" y="468113"/>
            <a:ext cx="10080874" cy="158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lstStyle/>
          <a:p>
            <a:endParaRPr lang="sv-SE"/>
          </a:p>
        </p:txBody>
      </p:sp>
      <p:sp>
        <p:nvSpPr>
          <p:cNvPr id="1033" name="Line 9"/>
          <p:cNvSpPr>
            <a:spLocks noChangeShapeType="1"/>
          </p:cNvSpPr>
          <p:nvPr/>
        </p:nvSpPr>
        <p:spPr bwMode="auto">
          <a:xfrm flipV="1">
            <a:off x="1104605" y="5798929"/>
            <a:ext cx="1008037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lstStyle/>
          <a:p>
            <a:endParaRPr lang="sv-SE"/>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295463" y="6022689"/>
            <a:ext cx="1889508" cy="54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872769"/>
      </p:ext>
    </p:extLst>
  </p:cSld>
  <p:clrMap bg1="lt1" tx1="dk1" bg2="lt2" tx2="dk2" accent1="accent1" accent2="accent2" accent3="accent3" accent4="accent4" accent5="accent5" accent6="accent6" hlink="hlink" folHlink="folHlink"/>
  <p:txStyles>
    <p:titleStyle>
      <a:lvl1pPr algn="l" rtl="0" eaLnBrk="1" fontAlgn="base" hangingPunct="1">
        <a:spcBef>
          <a:spcPct val="0"/>
        </a:spcBef>
        <a:spcAft>
          <a:spcPct val="0"/>
        </a:spcAft>
        <a:defRPr sz="2900" cap="none" baseline="0">
          <a:solidFill>
            <a:schemeClr val="tx1"/>
          </a:solidFill>
          <a:latin typeface="+mj-lt"/>
          <a:ea typeface="+mj-ea"/>
          <a:cs typeface="+mj-cs"/>
        </a:defRPr>
      </a:lvl1pPr>
      <a:lvl2pPr algn="l" rtl="0" eaLnBrk="1" fontAlgn="base" hangingPunct="1">
        <a:spcBef>
          <a:spcPct val="0"/>
        </a:spcBef>
        <a:spcAft>
          <a:spcPct val="0"/>
        </a:spcAft>
        <a:defRPr sz="2800">
          <a:solidFill>
            <a:srgbClr val="565656"/>
          </a:solidFill>
          <a:latin typeface="Arial" charset="0"/>
          <a:cs typeface="Arial" charset="0"/>
        </a:defRPr>
      </a:lvl2pPr>
      <a:lvl3pPr algn="l" rtl="0" eaLnBrk="1" fontAlgn="base" hangingPunct="1">
        <a:spcBef>
          <a:spcPct val="0"/>
        </a:spcBef>
        <a:spcAft>
          <a:spcPct val="0"/>
        </a:spcAft>
        <a:defRPr sz="2800">
          <a:solidFill>
            <a:srgbClr val="565656"/>
          </a:solidFill>
          <a:latin typeface="Arial" charset="0"/>
          <a:cs typeface="Arial" charset="0"/>
        </a:defRPr>
      </a:lvl3pPr>
      <a:lvl4pPr algn="l" rtl="0" eaLnBrk="1" fontAlgn="base" hangingPunct="1">
        <a:spcBef>
          <a:spcPct val="0"/>
        </a:spcBef>
        <a:spcAft>
          <a:spcPct val="0"/>
        </a:spcAft>
        <a:defRPr sz="2800">
          <a:solidFill>
            <a:srgbClr val="565656"/>
          </a:solidFill>
          <a:latin typeface="Arial" charset="0"/>
          <a:cs typeface="Arial" charset="0"/>
        </a:defRPr>
      </a:lvl4pPr>
      <a:lvl5pPr algn="l" rtl="0" eaLnBrk="1" fontAlgn="base" hangingPunct="1">
        <a:spcBef>
          <a:spcPct val="0"/>
        </a:spcBef>
        <a:spcAft>
          <a:spcPct val="0"/>
        </a:spcAft>
        <a:defRPr sz="2800">
          <a:solidFill>
            <a:srgbClr val="565656"/>
          </a:solidFill>
          <a:latin typeface="Arial" charset="0"/>
          <a:cs typeface="Arial" charset="0"/>
        </a:defRPr>
      </a:lvl5pPr>
      <a:lvl6pPr marL="414659" algn="l" rtl="0" eaLnBrk="1" fontAlgn="base" hangingPunct="1">
        <a:spcBef>
          <a:spcPct val="0"/>
        </a:spcBef>
        <a:spcAft>
          <a:spcPct val="0"/>
        </a:spcAft>
        <a:defRPr sz="2800">
          <a:solidFill>
            <a:srgbClr val="565656"/>
          </a:solidFill>
          <a:latin typeface="Arial" charset="0"/>
          <a:cs typeface="Arial" charset="0"/>
        </a:defRPr>
      </a:lvl6pPr>
      <a:lvl7pPr marL="829317" algn="l" rtl="0" eaLnBrk="1" fontAlgn="base" hangingPunct="1">
        <a:spcBef>
          <a:spcPct val="0"/>
        </a:spcBef>
        <a:spcAft>
          <a:spcPct val="0"/>
        </a:spcAft>
        <a:defRPr sz="2800">
          <a:solidFill>
            <a:srgbClr val="565656"/>
          </a:solidFill>
          <a:latin typeface="Arial" charset="0"/>
          <a:cs typeface="Arial" charset="0"/>
        </a:defRPr>
      </a:lvl7pPr>
      <a:lvl8pPr marL="1243976" algn="l" rtl="0" eaLnBrk="1" fontAlgn="base" hangingPunct="1">
        <a:spcBef>
          <a:spcPct val="0"/>
        </a:spcBef>
        <a:spcAft>
          <a:spcPct val="0"/>
        </a:spcAft>
        <a:defRPr sz="2800">
          <a:solidFill>
            <a:srgbClr val="565656"/>
          </a:solidFill>
          <a:latin typeface="Arial" charset="0"/>
          <a:cs typeface="Arial" charset="0"/>
        </a:defRPr>
      </a:lvl8pPr>
      <a:lvl9pPr marL="1658637" algn="l" rtl="0" eaLnBrk="1" fontAlgn="base" hangingPunct="1">
        <a:spcBef>
          <a:spcPct val="0"/>
        </a:spcBef>
        <a:spcAft>
          <a:spcPct val="0"/>
        </a:spcAft>
        <a:defRPr sz="2800">
          <a:solidFill>
            <a:srgbClr val="565656"/>
          </a:solidFill>
          <a:latin typeface="Arial" charset="0"/>
          <a:cs typeface="Arial" charset="0"/>
        </a:defRPr>
      </a:lvl9pPr>
    </p:titleStyle>
    <p:bodyStyle>
      <a:lvl1pPr marL="322511" indent="-322511" algn="l" rtl="0" eaLnBrk="1" fontAlgn="base" hangingPunct="1">
        <a:spcBef>
          <a:spcPct val="0"/>
        </a:spcBef>
        <a:spcAft>
          <a:spcPct val="100000"/>
        </a:spcAft>
        <a:buClrTx/>
        <a:buFont typeface="Arial" charset="0"/>
        <a:buChar char="&gt;"/>
        <a:defRPr sz="2000">
          <a:solidFill>
            <a:schemeClr val="tx1"/>
          </a:solidFill>
          <a:latin typeface="+mn-lt"/>
          <a:ea typeface="+mn-ea"/>
          <a:cs typeface="+mn-cs"/>
        </a:defRPr>
      </a:lvl1pPr>
      <a:lvl2pPr marL="564396" indent="-240445" algn="l" rtl="0" eaLnBrk="1" fontAlgn="base" hangingPunct="1">
        <a:spcBef>
          <a:spcPct val="0"/>
        </a:spcBef>
        <a:spcAft>
          <a:spcPct val="100000"/>
        </a:spcAft>
        <a:buClrTx/>
        <a:buFont typeface="Arial" charset="0"/>
        <a:buChar char="&gt;"/>
        <a:defRPr sz="1600">
          <a:solidFill>
            <a:schemeClr val="tx1"/>
          </a:solidFill>
          <a:latin typeface="+mn-lt"/>
          <a:cs typeface="+mn-cs"/>
        </a:defRPr>
      </a:lvl2pPr>
      <a:lvl3pPr marL="783246" indent="-217409" algn="l" rtl="0" eaLnBrk="1" fontAlgn="base" hangingPunct="1">
        <a:spcBef>
          <a:spcPct val="0"/>
        </a:spcBef>
        <a:spcAft>
          <a:spcPct val="100000"/>
        </a:spcAft>
        <a:buClrTx/>
        <a:buFont typeface="Arial" charset="0"/>
        <a:buChar char="&gt;"/>
        <a:defRPr sz="1600">
          <a:solidFill>
            <a:schemeClr val="tx1"/>
          </a:solidFill>
          <a:latin typeface="+mn-lt"/>
          <a:cs typeface="+mn-cs"/>
        </a:defRPr>
      </a:lvl3pPr>
      <a:lvl4pPr marL="1013613" indent="-228927" algn="l" rtl="0" eaLnBrk="1" fontAlgn="base" hangingPunct="1">
        <a:spcBef>
          <a:spcPct val="0"/>
        </a:spcBef>
        <a:spcAft>
          <a:spcPct val="100000"/>
        </a:spcAft>
        <a:buClrTx/>
        <a:buFont typeface="Arial" charset="0"/>
        <a:buChar char="&gt;"/>
        <a:defRPr sz="1600">
          <a:solidFill>
            <a:schemeClr val="tx1"/>
          </a:solidFill>
          <a:latin typeface="+mn-lt"/>
          <a:cs typeface="+mn-cs"/>
        </a:defRPr>
      </a:lvl4pPr>
      <a:lvl5pPr marL="1220941" indent="-205889" algn="l" rtl="0" eaLnBrk="1" fontAlgn="base" hangingPunct="1">
        <a:spcBef>
          <a:spcPct val="0"/>
        </a:spcBef>
        <a:spcAft>
          <a:spcPct val="100000"/>
        </a:spcAft>
        <a:buClrTx/>
        <a:buFont typeface="Arial" charset="0"/>
        <a:buChar char="&gt;"/>
        <a:defRPr sz="1600">
          <a:solidFill>
            <a:schemeClr val="tx1"/>
          </a:solidFill>
          <a:latin typeface="+mn-lt"/>
          <a:cs typeface="+mn-cs"/>
        </a:defRPr>
      </a:lvl5pPr>
      <a:lvl6pPr marL="1635599"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6pPr>
      <a:lvl7pPr marL="2050259"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7pPr>
      <a:lvl8pPr marL="2464916"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8pPr>
      <a:lvl9pPr marL="2879577"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9pPr>
    </p:bodyStyle>
    <p:otherStyle>
      <a:defPPr>
        <a:defRPr lang="sv-SE"/>
      </a:defPPr>
      <a:lvl1pPr marL="0" algn="l" defTabSz="829317" rtl="0" eaLnBrk="1" latinLnBrk="0" hangingPunct="1">
        <a:defRPr sz="1600" kern="1200">
          <a:solidFill>
            <a:schemeClr val="tx1"/>
          </a:solidFill>
          <a:latin typeface="+mn-lt"/>
          <a:ea typeface="+mn-ea"/>
          <a:cs typeface="+mn-cs"/>
        </a:defRPr>
      </a:lvl1pPr>
      <a:lvl2pPr marL="414659" algn="l" defTabSz="829317" rtl="0" eaLnBrk="1" latinLnBrk="0" hangingPunct="1">
        <a:defRPr sz="1600" kern="1200">
          <a:solidFill>
            <a:schemeClr val="tx1"/>
          </a:solidFill>
          <a:latin typeface="+mn-lt"/>
          <a:ea typeface="+mn-ea"/>
          <a:cs typeface="+mn-cs"/>
        </a:defRPr>
      </a:lvl2pPr>
      <a:lvl3pPr marL="829317" algn="l" defTabSz="829317" rtl="0" eaLnBrk="1" latinLnBrk="0" hangingPunct="1">
        <a:defRPr sz="1600" kern="1200">
          <a:solidFill>
            <a:schemeClr val="tx1"/>
          </a:solidFill>
          <a:latin typeface="+mn-lt"/>
          <a:ea typeface="+mn-ea"/>
          <a:cs typeface="+mn-cs"/>
        </a:defRPr>
      </a:lvl3pPr>
      <a:lvl4pPr marL="1243976" algn="l" defTabSz="829317" rtl="0" eaLnBrk="1" latinLnBrk="0" hangingPunct="1">
        <a:defRPr sz="1600" kern="1200">
          <a:solidFill>
            <a:schemeClr val="tx1"/>
          </a:solidFill>
          <a:latin typeface="+mn-lt"/>
          <a:ea typeface="+mn-ea"/>
          <a:cs typeface="+mn-cs"/>
        </a:defRPr>
      </a:lvl4pPr>
      <a:lvl5pPr marL="1658637" algn="l" defTabSz="829317" rtl="0" eaLnBrk="1" latinLnBrk="0" hangingPunct="1">
        <a:defRPr sz="1600" kern="1200">
          <a:solidFill>
            <a:schemeClr val="tx1"/>
          </a:solidFill>
          <a:latin typeface="+mn-lt"/>
          <a:ea typeface="+mn-ea"/>
          <a:cs typeface="+mn-cs"/>
        </a:defRPr>
      </a:lvl5pPr>
      <a:lvl6pPr marL="2073294" algn="l" defTabSz="829317" rtl="0" eaLnBrk="1" latinLnBrk="0" hangingPunct="1">
        <a:defRPr sz="1600" kern="1200">
          <a:solidFill>
            <a:schemeClr val="tx1"/>
          </a:solidFill>
          <a:latin typeface="+mn-lt"/>
          <a:ea typeface="+mn-ea"/>
          <a:cs typeface="+mn-cs"/>
        </a:defRPr>
      </a:lvl6pPr>
      <a:lvl7pPr marL="2487955" algn="l" defTabSz="829317" rtl="0" eaLnBrk="1" latinLnBrk="0" hangingPunct="1">
        <a:defRPr sz="1600" kern="1200">
          <a:solidFill>
            <a:schemeClr val="tx1"/>
          </a:solidFill>
          <a:latin typeface="+mn-lt"/>
          <a:ea typeface="+mn-ea"/>
          <a:cs typeface="+mn-cs"/>
        </a:defRPr>
      </a:lvl7pPr>
      <a:lvl8pPr marL="2902614" algn="l" defTabSz="829317" rtl="0" eaLnBrk="1" latinLnBrk="0" hangingPunct="1">
        <a:defRPr sz="1600" kern="1200">
          <a:solidFill>
            <a:schemeClr val="tx1"/>
          </a:solidFill>
          <a:latin typeface="+mn-lt"/>
          <a:ea typeface="+mn-ea"/>
          <a:cs typeface="+mn-cs"/>
        </a:defRPr>
      </a:lvl8pPr>
      <a:lvl9pPr marL="3317271" algn="l" defTabSz="82931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2.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xml"/><Relationship Id="rId1" Type="http://schemas.openxmlformats.org/officeDocument/2006/relationships/vmlDrawing" Target="../drawings/vmlDrawing3.vml"/><Relationship Id="rId5" Type="http://schemas.openxmlformats.org/officeDocument/2006/relationships/image" Target="../media/image15.e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12.emf"/><Relationship Id="rId5" Type="http://schemas.openxmlformats.org/officeDocument/2006/relationships/oleObject" Target="../embeddings/oleObject4.bin"/><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nordic-rcc.net/wp-content/uploads/2018/10/Stakeholder-consultation-document-and-Impact-Assessment-for-the-Capacity-Calculation-Methodology-Proposal-for-the-Nordic-CCR.pdf"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www.acer.europa.eu/events-and-engagement/news/acer-decides-methodology-electricity-bidding-zone-review-and-will"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Elområdesöversyn 14/11</a:t>
            </a:r>
            <a:endParaRPr lang="sv-SE" dirty="0"/>
          </a:p>
        </p:txBody>
      </p:sp>
      <p:sp>
        <p:nvSpPr>
          <p:cNvPr id="3" name="Underrubrik 2"/>
          <p:cNvSpPr>
            <a:spLocks noGrp="1"/>
          </p:cNvSpPr>
          <p:nvPr>
            <p:ph type="subTitle" idx="1"/>
          </p:nvPr>
        </p:nvSpPr>
        <p:spPr>
          <a:xfrm>
            <a:off x="8689875" y="2853404"/>
            <a:ext cx="2417240" cy="1338573"/>
          </a:xfrm>
        </p:spPr>
        <p:txBody>
          <a:bodyPr/>
          <a:lstStyle/>
          <a:p>
            <a:r>
              <a:rPr lang="sv-SE" dirty="0" smtClean="0"/>
              <a:t>Dan Atsmon</a:t>
            </a:r>
          </a:p>
          <a:p>
            <a:r>
              <a:rPr lang="sv-SE" dirty="0" smtClean="0"/>
              <a:t>Gabriel Nylander</a:t>
            </a:r>
          </a:p>
          <a:p>
            <a:r>
              <a:rPr lang="sv-SE" dirty="0" smtClean="0"/>
              <a:t>Krister Linnanheimo</a:t>
            </a:r>
          </a:p>
          <a:p>
            <a:r>
              <a:rPr lang="sv-SE" dirty="0" smtClean="0"/>
              <a:t>Mårten Bergman</a:t>
            </a:r>
          </a:p>
          <a:p>
            <a:r>
              <a:rPr lang="sv-SE" dirty="0" smtClean="0"/>
              <a:t>Rodrigo Gonzalez</a:t>
            </a:r>
            <a:endParaRPr lang="sv-SE" dirty="0"/>
          </a:p>
        </p:txBody>
      </p:sp>
    </p:spTree>
    <p:extLst>
      <p:ext uri="{BB962C8B-B14F-4D97-AF65-F5344CB8AC3E}">
        <p14:creationId xmlns:p14="http://schemas.microsoft.com/office/powerpoint/2010/main" val="2125475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1104098" y="684158"/>
            <a:ext cx="7441761" cy="1080250"/>
          </a:xfrm>
        </p:spPr>
        <p:txBody>
          <a:bodyPr/>
          <a:lstStyle/>
          <a:p>
            <a:r>
              <a:rPr lang="sv-SE" dirty="0" smtClean="0"/>
              <a:t>Dagens elområdesindelning</a:t>
            </a:r>
            <a:endParaRPr lang="sv-SE" dirty="0"/>
          </a:p>
        </p:txBody>
      </p:sp>
      <p:sp>
        <p:nvSpPr>
          <p:cNvPr id="4" name="Platshållare för innehåll 3"/>
          <p:cNvSpPr>
            <a:spLocks noGrp="1"/>
          </p:cNvSpPr>
          <p:nvPr>
            <p:ph idx="1"/>
          </p:nvPr>
        </p:nvSpPr>
        <p:spPr>
          <a:xfrm>
            <a:off x="1104098" y="1557585"/>
            <a:ext cx="7441761" cy="4239761"/>
          </a:xfrm>
        </p:spPr>
        <p:txBody>
          <a:bodyPr/>
          <a:lstStyle/>
          <a:p>
            <a:r>
              <a:rPr lang="sv-SE" sz="1800" dirty="0"/>
              <a:t>Sverige är sedan 2011 indelat i fyra elområden</a:t>
            </a:r>
          </a:p>
          <a:p>
            <a:r>
              <a:rPr lang="sv-SE" sz="1800" dirty="0"/>
              <a:t>För varje timme fastställer Svenska kraftnät maximal överföringskapacitet över elområdesgränserna, vilken tilldelas marknaden via elbörserna</a:t>
            </a:r>
          </a:p>
          <a:p>
            <a:pPr>
              <a:spcAft>
                <a:spcPts val="0"/>
              </a:spcAft>
            </a:pPr>
            <a:r>
              <a:rPr lang="sv-SE" sz="1800" dirty="0"/>
              <a:t>När överföringsförmågan mellan två elområden inte räcker till uppstår prisskillnader mellan elområden </a:t>
            </a:r>
          </a:p>
          <a:p>
            <a:pPr lvl="1">
              <a:spcAft>
                <a:spcPts val="0"/>
              </a:spcAft>
            </a:pPr>
            <a:r>
              <a:rPr lang="sv-SE" dirty="0"/>
              <a:t>Skapar incitament för produktion där behovet är som störst </a:t>
            </a:r>
          </a:p>
          <a:p>
            <a:pPr lvl="1"/>
            <a:r>
              <a:rPr lang="sv-SE" dirty="0" smtClean="0"/>
              <a:t>Ger Svenska </a:t>
            </a:r>
            <a:r>
              <a:rPr lang="sv-SE" dirty="0"/>
              <a:t>kraftnät tydliga signaler om var transmissionsätet behöver </a:t>
            </a:r>
            <a:r>
              <a:rPr lang="sv-SE" dirty="0" smtClean="0"/>
              <a:t>förstärkas</a:t>
            </a:r>
            <a:endParaRPr lang="sv-SE" dirty="0"/>
          </a:p>
        </p:txBody>
      </p:sp>
      <p:pic>
        <p:nvPicPr>
          <p:cNvPr id="5" name="Bildobjekt 4"/>
          <p:cNvPicPr>
            <a:picLocks noChangeAspect="1"/>
          </p:cNvPicPr>
          <p:nvPr/>
        </p:nvPicPr>
        <p:blipFill rotWithShape="1">
          <a:blip r:embed="rId2"/>
          <a:srcRect r="16591"/>
          <a:stretch/>
        </p:blipFill>
        <p:spPr>
          <a:xfrm>
            <a:off x="8672177" y="621482"/>
            <a:ext cx="3258058" cy="5184576"/>
          </a:xfrm>
          <a:prstGeom prst="rect">
            <a:avLst/>
          </a:prstGeom>
        </p:spPr>
      </p:pic>
    </p:spTree>
    <p:extLst>
      <p:ext uri="{BB962C8B-B14F-4D97-AF65-F5344CB8AC3E}">
        <p14:creationId xmlns:p14="http://schemas.microsoft.com/office/powerpoint/2010/main" val="2633772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6" name="think-cell Slide" r:id="rId5" imgW="415" imgH="416" progId="TCLayout.ActiveDocument.1">
                  <p:embed/>
                </p:oleObj>
              </mc:Choice>
              <mc:Fallback>
                <p:oleObj name="think-cell Slide" r:id="rId5" imgW="415" imgH="416" progId="TCLayout.ActiveDocument.1">
                  <p:embed/>
                  <p:pic>
                    <p:nvPicPr>
                      <p:cNvPr id="5" name="Objek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ktangel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sv-SE" sz="240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Rubrik 1"/>
          <p:cNvSpPr>
            <a:spLocks noGrp="1"/>
          </p:cNvSpPr>
          <p:nvPr>
            <p:ph type="title"/>
          </p:nvPr>
        </p:nvSpPr>
        <p:spPr/>
        <p:txBody>
          <a:bodyPr/>
          <a:lstStyle/>
          <a:p>
            <a:r>
              <a:rPr lang="sv-SE" dirty="0"/>
              <a:t>Varför </a:t>
            </a:r>
            <a:r>
              <a:rPr lang="sv-SE" dirty="0" smtClean="0"/>
              <a:t>en översyn av </a:t>
            </a:r>
            <a:r>
              <a:rPr lang="sv-SE" dirty="0" err="1" smtClean="0"/>
              <a:t>elområden</a:t>
            </a:r>
            <a:r>
              <a:rPr lang="sv-SE" dirty="0" smtClean="0"/>
              <a:t>? </a:t>
            </a:r>
            <a:r>
              <a:rPr lang="sv-SE" dirty="0"/>
              <a:t/>
            </a:r>
            <a:br>
              <a:rPr lang="sv-SE" dirty="0"/>
            </a:br>
            <a:r>
              <a:rPr lang="sv-SE" sz="2400" dirty="0" smtClean="0"/>
              <a:t>Legalt ramverk</a:t>
            </a:r>
            <a:endParaRPr lang="sv-SE" sz="2400" dirty="0"/>
          </a:p>
        </p:txBody>
      </p:sp>
      <p:sp>
        <p:nvSpPr>
          <p:cNvPr id="3" name="Platshållare för innehåll 2"/>
          <p:cNvSpPr>
            <a:spLocks noGrp="1"/>
          </p:cNvSpPr>
          <p:nvPr>
            <p:ph idx="1"/>
          </p:nvPr>
        </p:nvSpPr>
        <p:spPr>
          <a:xfrm>
            <a:off x="1104097" y="1917625"/>
            <a:ext cx="10250073" cy="3879721"/>
          </a:xfrm>
        </p:spPr>
        <p:txBody>
          <a:bodyPr/>
          <a:lstStyle/>
          <a:p>
            <a:pPr marL="0" indent="0">
              <a:spcBef>
                <a:spcPts val="1200"/>
              </a:spcBef>
              <a:spcAft>
                <a:spcPts val="0"/>
              </a:spcAft>
              <a:buNone/>
            </a:pPr>
            <a:r>
              <a:rPr lang="sv-SE" sz="1600" b="1" dirty="0" smtClean="0"/>
              <a:t>CACM (EU 2015/1222)</a:t>
            </a:r>
            <a:r>
              <a:rPr lang="sv-SE" sz="1600" dirty="0" smtClean="0"/>
              <a:t> innehåller bland annat:</a:t>
            </a:r>
          </a:p>
          <a:p>
            <a:pPr>
              <a:spcAft>
                <a:spcPts val="0"/>
              </a:spcAft>
            </a:pPr>
            <a:r>
              <a:rPr lang="sv-SE" sz="1600" dirty="0" smtClean="0"/>
              <a:t>Regler om översyn av befintliga elområdesindelningar – när och hur det kan göras (artikel 32)</a:t>
            </a:r>
          </a:p>
          <a:p>
            <a:pPr>
              <a:spcAft>
                <a:spcPts val="0"/>
              </a:spcAft>
            </a:pPr>
            <a:r>
              <a:rPr lang="sv-SE" sz="1600" dirty="0"/>
              <a:t>R</a:t>
            </a:r>
            <a:r>
              <a:rPr lang="sv-SE" sz="1600" dirty="0" smtClean="0"/>
              <a:t>egler för hur översyn </a:t>
            </a:r>
            <a:r>
              <a:rPr lang="sv-SE" sz="1600" dirty="0"/>
              <a:t>av </a:t>
            </a:r>
            <a:r>
              <a:rPr lang="sv-SE" sz="1600" dirty="0" smtClean="0"/>
              <a:t>elområden ska genomföras (artikel 33)</a:t>
            </a:r>
          </a:p>
          <a:p>
            <a:pPr marL="0" indent="0">
              <a:spcBef>
                <a:spcPts val="1200"/>
              </a:spcBef>
              <a:spcAft>
                <a:spcPts val="0"/>
              </a:spcAft>
              <a:buNone/>
            </a:pPr>
            <a:r>
              <a:rPr lang="sv-SE" sz="1600" b="1" dirty="0" smtClean="0"/>
              <a:t>Reviderade elförordningen (EU 2019/943) </a:t>
            </a:r>
            <a:r>
              <a:rPr lang="sv-SE" sz="1600" dirty="0" smtClean="0"/>
              <a:t>ställer bland annat krav på att </a:t>
            </a:r>
            <a:r>
              <a:rPr lang="sv-SE" sz="1600" dirty="0"/>
              <a:t>alla systemansvariga (artikel 14)</a:t>
            </a:r>
          </a:p>
          <a:p>
            <a:pPr>
              <a:spcAft>
                <a:spcPts val="0"/>
              </a:spcAft>
            </a:pPr>
            <a:r>
              <a:rPr lang="sv-SE" sz="1600" dirty="0" smtClean="0"/>
              <a:t>gemensamt ska ta </a:t>
            </a:r>
            <a:r>
              <a:rPr lang="sv-SE" sz="1600" dirty="0"/>
              <a:t>fram förslag till metod för indelning i </a:t>
            </a:r>
            <a:r>
              <a:rPr lang="sv-SE" sz="1600" dirty="0" smtClean="0"/>
              <a:t>elområden, ge </a:t>
            </a:r>
            <a:r>
              <a:rPr lang="sv-SE" sz="1600" dirty="0"/>
              <a:t>förslag till alternativa elområdesindelningar inom respektive kapacitetsberäkningsregion </a:t>
            </a:r>
            <a:r>
              <a:rPr lang="sv-SE" sz="1600" dirty="0" smtClean="0"/>
              <a:t>och </a:t>
            </a:r>
            <a:r>
              <a:rPr lang="sv-SE" sz="1600" dirty="0"/>
              <a:t>sedan vidareanalysera förslagen enligt den gemensamma </a:t>
            </a:r>
            <a:r>
              <a:rPr lang="sv-SE" sz="1600" dirty="0" smtClean="0"/>
              <a:t>metoden </a:t>
            </a:r>
          </a:p>
          <a:p>
            <a:pPr>
              <a:spcAft>
                <a:spcPts val="0"/>
              </a:spcAft>
            </a:pPr>
            <a:r>
              <a:rPr lang="sv-SE" sz="1600" dirty="0" smtClean="0"/>
              <a:t>därefter genomföra översyner på </a:t>
            </a:r>
            <a:r>
              <a:rPr lang="sv-SE" sz="1600" dirty="0"/>
              <a:t>regelbunden </a:t>
            </a:r>
            <a:r>
              <a:rPr lang="sv-SE" sz="1600" dirty="0" smtClean="0"/>
              <a:t>basis</a:t>
            </a:r>
            <a:endParaRPr lang="sv-SE" sz="1600" dirty="0"/>
          </a:p>
          <a:p>
            <a:pPr marL="0" indent="0">
              <a:spcAft>
                <a:spcPts val="0"/>
              </a:spcAft>
              <a:buNone/>
            </a:pPr>
            <a:endParaRPr lang="sv-SE" sz="1600" dirty="0" smtClean="0"/>
          </a:p>
          <a:p>
            <a:pPr>
              <a:spcAft>
                <a:spcPts val="0"/>
              </a:spcAft>
            </a:pPr>
            <a:endParaRPr lang="sv-SE" sz="1600" dirty="0"/>
          </a:p>
          <a:p>
            <a:pPr>
              <a:spcAft>
                <a:spcPts val="0"/>
              </a:spcAft>
            </a:pPr>
            <a:endParaRPr lang="sv-SE" sz="1600" dirty="0"/>
          </a:p>
        </p:txBody>
      </p:sp>
    </p:spTree>
    <p:extLst>
      <p:ext uri="{BB962C8B-B14F-4D97-AF65-F5344CB8AC3E}">
        <p14:creationId xmlns:p14="http://schemas.microsoft.com/office/powerpoint/2010/main" val="1238369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98" name="think-cell Slide" r:id="rId6" imgW="415" imgH="416" progId="TCLayout.ActiveDocument.1">
                  <p:embed/>
                </p:oleObj>
              </mc:Choice>
              <mc:Fallback>
                <p:oleObj name="think-cell Slide" r:id="rId6" imgW="415" imgH="416" progId="TCLayout.ActiveDocument.1">
                  <p:embed/>
                  <p:pic>
                    <p:nvPicPr>
                      <p:cNvPr id="5" name="Objek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ktangel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sv-SE" sz="290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Rubrik 1"/>
          <p:cNvSpPr>
            <a:spLocks noGrp="1"/>
          </p:cNvSpPr>
          <p:nvPr>
            <p:ph type="title"/>
          </p:nvPr>
        </p:nvSpPr>
        <p:spPr/>
        <p:txBody>
          <a:bodyPr/>
          <a:lstStyle/>
          <a:p>
            <a:r>
              <a:rPr lang="sv-SE" dirty="0"/>
              <a:t>Varför </a:t>
            </a:r>
            <a:r>
              <a:rPr lang="sv-SE" dirty="0" smtClean="0"/>
              <a:t>en översyn av elområden?</a:t>
            </a:r>
            <a:br>
              <a:rPr lang="sv-SE" dirty="0" smtClean="0"/>
            </a:br>
            <a:r>
              <a:rPr lang="sv-SE" sz="2400" dirty="0" smtClean="0"/>
              <a:t>Legalt ramverk</a:t>
            </a:r>
            <a:r>
              <a:rPr lang="sv-SE" dirty="0"/>
              <a:t/>
            </a:r>
            <a:br>
              <a:rPr lang="sv-SE" dirty="0"/>
            </a:br>
            <a:endParaRPr lang="sv-SE" dirty="0"/>
          </a:p>
        </p:txBody>
      </p:sp>
      <p:sp>
        <p:nvSpPr>
          <p:cNvPr id="3" name="Platshållare för innehåll 2"/>
          <p:cNvSpPr>
            <a:spLocks noGrp="1"/>
          </p:cNvSpPr>
          <p:nvPr>
            <p:ph idx="1"/>
          </p:nvPr>
        </p:nvSpPr>
        <p:spPr>
          <a:xfrm>
            <a:off x="1104098" y="1764408"/>
            <a:ext cx="8809913" cy="3969642"/>
          </a:xfrm>
        </p:spPr>
        <p:txBody>
          <a:bodyPr/>
          <a:lstStyle/>
          <a:p>
            <a:pPr>
              <a:lnSpc>
                <a:spcPct val="100000"/>
              </a:lnSpc>
              <a:spcAft>
                <a:spcPts val="1200"/>
              </a:spcAft>
            </a:pPr>
            <a:r>
              <a:rPr lang="sv-SE" sz="1800" dirty="0" smtClean="0"/>
              <a:t>Hur elområden ska delas in styrs numera </a:t>
            </a:r>
            <a:r>
              <a:rPr lang="sv-SE" sz="1800" dirty="0"/>
              <a:t>av gemensamma europeiska regelverk, vilka syftar till att främja utvecklingen av EU:s inre marknad för el </a:t>
            </a:r>
          </a:p>
          <a:p>
            <a:pPr>
              <a:lnSpc>
                <a:spcPct val="100000"/>
              </a:lnSpc>
              <a:spcAft>
                <a:spcPts val="1200"/>
              </a:spcAft>
            </a:pPr>
            <a:r>
              <a:rPr lang="sv-SE" sz="1800" dirty="0" smtClean="0"/>
              <a:t>Av </a:t>
            </a:r>
            <a:r>
              <a:rPr lang="sv-SE" sz="1800" dirty="0"/>
              <a:t>regelverken framgår när översynen ska göras och hur ofta, samt ramverket för </a:t>
            </a:r>
            <a:r>
              <a:rPr lang="sv-SE" sz="1800" dirty="0" smtClean="0"/>
              <a:t>processen</a:t>
            </a:r>
          </a:p>
          <a:p>
            <a:pPr>
              <a:lnSpc>
                <a:spcPct val="100000"/>
              </a:lnSpc>
              <a:spcAft>
                <a:spcPts val="1200"/>
              </a:spcAft>
            </a:pPr>
            <a:r>
              <a:rPr lang="sv-SE" sz="1800" dirty="0" smtClean="0"/>
              <a:t>Regelverken ställer krav </a:t>
            </a:r>
            <a:r>
              <a:rPr lang="sv-SE" sz="1800" dirty="0"/>
              <a:t>på </a:t>
            </a:r>
            <a:r>
              <a:rPr lang="sv-SE" sz="1800" dirty="0" smtClean="0"/>
              <a:t>koordinerad </a:t>
            </a:r>
            <a:r>
              <a:rPr lang="sv-SE" sz="1800" dirty="0"/>
              <a:t>översyn </a:t>
            </a:r>
            <a:r>
              <a:rPr lang="sv-SE" sz="1800" dirty="0" smtClean="0"/>
              <a:t>inom </a:t>
            </a:r>
            <a:r>
              <a:rPr lang="sv-SE" sz="1800" dirty="0"/>
              <a:t>hela </a:t>
            </a:r>
            <a:r>
              <a:rPr lang="sv-SE" sz="1800" dirty="0" smtClean="0"/>
              <a:t>EU</a:t>
            </a:r>
            <a:endParaRPr lang="sv-SE" sz="1800" dirty="0"/>
          </a:p>
          <a:p>
            <a:pPr>
              <a:lnSpc>
                <a:spcPct val="100000"/>
              </a:lnSpc>
              <a:spcAft>
                <a:spcPts val="600"/>
              </a:spcAft>
            </a:pPr>
            <a:r>
              <a:rPr lang="sv-SE" sz="1800" dirty="0" smtClean="0"/>
              <a:t>Översynen ska säkerställa en optimal indelning som möjliggör </a:t>
            </a:r>
          </a:p>
          <a:p>
            <a:pPr lvl="1">
              <a:lnSpc>
                <a:spcPct val="100000"/>
              </a:lnSpc>
              <a:spcAft>
                <a:spcPts val="600"/>
              </a:spcAft>
            </a:pPr>
            <a:r>
              <a:rPr lang="sv-SE" sz="1400" dirty="0" smtClean="0"/>
              <a:t>ekonomisk </a:t>
            </a:r>
            <a:r>
              <a:rPr lang="sv-SE" sz="1400" dirty="0"/>
              <a:t>effektivitet, </a:t>
            </a:r>
            <a:endParaRPr lang="sv-SE" sz="1400" dirty="0" smtClean="0"/>
          </a:p>
          <a:p>
            <a:pPr lvl="1">
              <a:lnSpc>
                <a:spcPct val="100000"/>
              </a:lnSpc>
              <a:spcAft>
                <a:spcPts val="600"/>
              </a:spcAft>
            </a:pPr>
            <a:r>
              <a:rPr lang="sv-SE" sz="1400" dirty="0" smtClean="0"/>
              <a:t>främjar </a:t>
            </a:r>
            <a:r>
              <a:rPr lang="sv-SE" sz="1400" dirty="0"/>
              <a:t>möjligheter till handel mellan elområden, samt </a:t>
            </a:r>
            <a:endParaRPr lang="sv-SE" sz="1400" dirty="0" smtClean="0"/>
          </a:p>
          <a:p>
            <a:pPr lvl="1">
              <a:lnSpc>
                <a:spcPct val="100000"/>
              </a:lnSpc>
              <a:spcAft>
                <a:spcPts val="1200"/>
              </a:spcAft>
            </a:pPr>
            <a:r>
              <a:rPr lang="sv-SE" sz="1400" dirty="0" smtClean="0"/>
              <a:t>upprätthåller försörjningstryggheten</a:t>
            </a:r>
          </a:p>
          <a:p>
            <a:pPr>
              <a:lnSpc>
                <a:spcPct val="100000"/>
              </a:lnSpc>
              <a:spcAft>
                <a:spcPts val="1200"/>
              </a:spcAft>
            </a:pPr>
            <a:r>
              <a:rPr lang="sv-SE" sz="1800" dirty="0" smtClean="0"/>
              <a:t>Utredning baseras på kartläggning </a:t>
            </a:r>
            <a:r>
              <a:rPr lang="sv-SE" sz="1800" dirty="0"/>
              <a:t>av strukturell överbelastning </a:t>
            </a:r>
            <a:r>
              <a:rPr lang="sv-SE" sz="1800" dirty="0" smtClean="0"/>
              <a:t>samt samordnad </a:t>
            </a:r>
            <a:r>
              <a:rPr lang="sv-SE" sz="1800" dirty="0"/>
              <a:t>analys av olika indelningar </a:t>
            </a:r>
            <a:endParaRPr lang="sv-SE" sz="1800" dirty="0" smtClean="0"/>
          </a:p>
        </p:txBody>
      </p:sp>
      <p:sp>
        <p:nvSpPr>
          <p:cNvPr id="6" name="Rektangel 5"/>
          <p:cNvSpPr/>
          <p:nvPr/>
        </p:nvSpPr>
        <p:spPr>
          <a:xfrm>
            <a:off x="8401843" y="109427"/>
            <a:ext cx="3647225" cy="1231106"/>
          </a:xfrm>
          <a:prstGeom prst="rect">
            <a:avLst/>
          </a:prstGeom>
          <a:solidFill>
            <a:schemeClr val="bg1"/>
          </a:solidFill>
          <a:ln w="28575"/>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100000"/>
              </a:lnSpc>
              <a:spcAft>
                <a:spcPts val="0"/>
              </a:spcAft>
            </a:pPr>
            <a:endParaRPr lang="sv-SE" sz="1000" i="1" dirty="0" smtClean="0"/>
          </a:p>
          <a:p>
            <a:pPr marL="180000" lvl="1">
              <a:spcAft>
                <a:spcPts val="0"/>
              </a:spcAft>
            </a:pPr>
            <a:r>
              <a:rPr lang="sv-SE" i="1" dirty="0" smtClean="0"/>
              <a:t>En </a:t>
            </a:r>
            <a:r>
              <a:rPr lang="sv-SE" i="1" dirty="0"/>
              <a:t>översyn betyder inte att </a:t>
            </a:r>
            <a:r>
              <a:rPr lang="sv-SE" i="1" dirty="0" smtClean="0"/>
              <a:t>det</a:t>
            </a:r>
            <a:br>
              <a:rPr lang="sv-SE" i="1" dirty="0" smtClean="0"/>
            </a:br>
            <a:r>
              <a:rPr lang="sv-SE" i="1" dirty="0" smtClean="0"/>
              <a:t>behöver </a:t>
            </a:r>
            <a:r>
              <a:rPr lang="sv-SE" i="1" dirty="0"/>
              <a:t>ske en förändring av </a:t>
            </a:r>
            <a:r>
              <a:rPr lang="sv-SE" i="1" dirty="0" smtClean="0"/>
              <a:t/>
            </a:r>
            <a:br>
              <a:rPr lang="sv-SE" i="1" dirty="0" smtClean="0"/>
            </a:br>
            <a:r>
              <a:rPr lang="sv-SE" i="1" dirty="0" smtClean="0"/>
              <a:t>nuvarande indelning</a:t>
            </a:r>
          </a:p>
          <a:p>
            <a:pPr>
              <a:lnSpc>
                <a:spcPct val="100000"/>
              </a:lnSpc>
              <a:spcAft>
                <a:spcPts val="0"/>
              </a:spcAft>
            </a:pPr>
            <a:endParaRPr lang="sv-SE" sz="1000" i="1" dirty="0"/>
          </a:p>
        </p:txBody>
      </p:sp>
    </p:spTree>
    <p:extLst>
      <p:ext uri="{BB962C8B-B14F-4D97-AF65-F5344CB8AC3E}">
        <p14:creationId xmlns:p14="http://schemas.microsoft.com/office/powerpoint/2010/main" val="3162794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Kraftsystemet förändras</a:t>
            </a:r>
            <a:endParaRPr lang="sv-SE" dirty="0"/>
          </a:p>
        </p:txBody>
      </p:sp>
      <p:sp>
        <p:nvSpPr>
          <p:cNvPr id="3" name="Platshållare för innehåll 2"/>
          <p:cNvSpPr>
            <a:spLocks noGrp="1"/>
          </p:cNvSpPr>
          <p:nvPr>
            <p:ph idx="1"/>
          </p:nvPr>
        </p:nvSpPr>
        <p:spPr>
          <a:xfrm>
            <a:off x="1104098" y="2088487"/>
            <a:ext cx="6793689" cy="3708859"/>
          </a:xfrm>
        </p:spPr>
        <p:txBody>
          <a:bodyPr/>
          <a:lstStyle/>
          <a:p>
            <a:r>
              <a:rPr lang="sv-SE" sz="1800" dirty="0"/>
              <a:t>Hög utbyggnadstakt i det nordiska </a:t>
            </a:r>
            <a:r>
              <a:rPr lang="sv-SE" sz="1800" dirty="0" smtClean="0"/>
              <a:t>transmissionsnätet </a:t>
            </a:r>
            <a:r>
              <a:rPr lang="sv-SE" sz="1800" dirty="0"/>
              <a:t>har resulterat i bortbyggnad av flera dimensionerande </a:t>
            </a:r>
            <a:r>
              <a:rPr lang="sv-SE" sz="1800" dirty="0" smtClean="0"/>
              <a:t>felfall</a:t>
            </a:r>
            <a:endParaRPr lang="sv-SE" sz="1800" dirty="0"/>
          </a:p>
          <a:p>
            <a:r>
              <a:rPr lang="sv-SE" sz="1800" dirty="0"/>
              <a:t>Kapaciteten mellan det nordiska synkronområdet och övriga Europa har ökat och fortsätter att </a:t>
            </a:r>
            <a:r>
              <a:rPr lang="sv-SE" sz="1800" dirty="0" smtClean="0"/>
              <a:t>öka</a:t>
            </a:r>
            <a:endParaRPr lang="sv-SE" sz="1800" dirty="0"/>
          </a:p>
          <a:p>
            <a:r>
              <a:rPr lang="sv-SE" sz="1800" dirty="0"/>
              <a:t>Snabb utbyggnad av intermittent produktion</a:t>
            </a:r>
          </a:p>
          <a:p>
            <a:r>
              <a:rPr lang="sv-SE" sz="1800" dirty="0"/>
              <a:t>Avveckling av </a:t>
            </a:r>
            <a:r>
              <a:rPr lang="sv-SE" sz="1800" dirty="0" smtClean="0"/>
              <a:t>kärnkraftsblock</a:t>
            </a:r>
            <a:endParaRPr lang="sv-SE" sz="1800" dirty="0"/>
          </a:p>
        </p:txBody>
      </p:sp>
      <p:pic>
        <p:nvPicPr>
          <p:cNvPr id="5" name="Bildobjekt 4" descr="https://www.svk.se/contentassets/ebdeed10af72408dab6fad3c591d7922/karta-transmissionsnatet-webben_sida.png"/>
          <p:cNvPicPr/>
          <p:nvPr/>
        </p:nvPicPr>
        <p:blipFill rotWithShape="1">
          <a:blip r:embed="rId2">
            <a:extLst>
              <a:ext uri="{28A0092B-C50C-407E-A947-70E740481C1C}">
                <a14:useLocalDpi xmlns:a14="http://schemas.microsoft.com/office/drawing/2010/main" val="0"/>
              </a:ext>
            </a:extLst>
          </a:blip>
          <a:srcRect l="7926" t="21044" r="16104" b="6707"/>
          <a:stretch/>
        </p:blipFill>
        <p:spPr bwMode="auto">
          <a:xfrm>
            <a:off x="7803057" y="1485578"/>
            <a:ext cx="3381915" cy="4094063"/>
          </a:xfrm>
          <a:prstGeom prst="rect">
            <a:avLst/>
          </a:prstGeom>
          <a:noFill/>
          <a:ln>
            <a:noFill/>
          </a:ln>
          <a:extLst>
            <a:ext uri="{53640926-AAD7-44D8-BBD7-CCE9431645EC}">
              <a14:shadowObscured xmlns:a14="http://schemas.microsoft.com/office/drawing/2010/main"/>
            </a:ext>
          </a:extLst>
        </p:spPr>
      </p:pic>
      <p:sp>
        <p:nvSpPr>
          <p:cNvPr id="6" name="Ned 7"/>
          <p:cNvSpPr/>
          <p:nvPr/>
        </p:nvSpPr>
        <p:spPr>
          <a:xfrm>
            <a:off x="9197449" y="4340912"/>
            <a:ext cx="296565" cy="388157"/>
          </a:xfrm>
          <a:prstGeom prst="downArrow">
            <a:avLst/>
          </a:prstGeom>
          <a:solidFill>
            <a:schemeClr val="bg1">
              <a:lumMod val="85000"/>
              <a:alpha val="50000"/>
            </a:schemeClr>
          </a:solidFill>
          <a:ln>
            <a:solidFill>
              <a:schemeClr val="tx1">
                <a:lumMod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7" name="Ned 7"/>
          <p:cNvSpPr/>
          <p:nvPr/>
        </p:nvSpPr>
        <p:spPr>
          <a:xfrm>
            <a:off x="9900028" y="1878215"/>
            <a:ext cx="253872" cy="379915"/>
          </a:xfrm>
          <a:prstGeom prst="downArrow">
            <a:avLst/>
          </a:prstGeom>
          <a:solidFill>
            <a:schemeClr val="bg1">
              <a:lumMod val="85000"/>
              <a:alpha val="50000"/>
            </a:schemeClr>
          </a:solidFill>
          <a:ln>
            <a:solidFill>
              <a:schemeClr val="tx1">
                <a:lumMod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8" name="Ned 7"/>
          <p:cNvSpPr/>
          <p:nvPr/>
        </p:nvSpPr>
        <p:spPr>
          <a:xfrm>
            <a:off x="9083383" y="2835065"/>
            <a:ext cx="457617" cy="597257"/>
          </a:xfrm>
          <a:prstGeom prst="downArrow">
            <a:avLst/>
          </a:prstGeom>
          <a:solidFill>
            <a:schemeClr val="bg1">
              <a:lumMod val="85000"/>
              <a:alpha val="50000"/>
            </a:schemeClr>
          </a:solidFill>
          <a:ln>
            <a:solidFill>
              <a:schemeClr val="tx1">
                <a:lumMod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9" name="Ned 7"/>
          <p:cNvSpPr/>
          <p:nvPr/>
        </p:nvSpPr>
        <p:spPr>
          <a:xfrm>
            <a:off x="9616470" y="2835065"/>
            <a:ext cx="202398" cy="547046"/>
          </a:xfrm>
          <a:prstGeom prst="downArrow">
            <a:avLst/>
          </a:prstGeom>
          <a:solidFill>
            <a:schemeClr val="bg1">
              <a:lumMod val="85000"/>
              <a:alpha val="50000"/>
            </a:schemeClr>
          </a:solidFill>
          <a:ln>
            <a:solidFill>
              <a:schemeClr val="tx1">
                <a:lumMod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10" name="Bildobjekt 9" descr="Fichier:Radiation Symbol Nuclear.svg — Wikinews"/>
          <p:cNvPicPr/>
          <p:nvPr/>
        </p:nvPicPr>
        <p:blipFill>
          <a:blip r:embed="rId3" cstate="print">
            <a:extLst>
              <a:ext uri="{28A0092B-C50C-407E-A947-70E740481C1C}">
                <a14:useLocalDpi xmlns:a14="http://schemas.microsoft.com/office/drawing/2010/main" val="0"/>
              </a:ext>
            </a:extLst>
          </a:blip>
          <a:stretch>
            <a:fillRect/>
          </a:stretch>
        </p:blipFill>
        <p:spPr>
          <a:xfrm>
            <a:off x="8848695" y="4566310"/>
            <a:ext cx="125730" cy="125730"/>
          </a:xfrm>
          <a:prstGeom prst="rect">
            <a:avLst/>
          </a:prstGeom>
        </p:spPr>
      </p:pic>
      <p:pic>
        <p:nvPicPr>
          <p:cNvPr id="11" name="Bildobjekt 10" descr="Fichier:Radiation Symbol Nuclear.svg — Wikinews"/>
          <p:cNvPicPr/>
          <p:nvPr/>
        </p:nvPicPr>
        <p:blipFill>
          <a:blip r:embed="rId3" cstate="print">
            <a:extLst>
              <a:ext uri="{28A0092B-C50C-407E-A947-70E740481C1C}">
                <a14:useLocalDpi xmlns:a14="http://schemas.microsoft.com/office/drawing/2010/main" val="0"/>
              </a:ext>
            </a:extLst>
          </a:blip>
          <a:stretch>
            <a:fillRect/>
          </a:stretch>
        </p:blipFill>
        <p:spPr>
          <a:xfrm>
            <a:off x="9557400" y="4581575"/>
            <a:ext cx="125730" cy="125730"/>
          </a:xfrm>
          <a:prstGeom prst="rect">
            <a:avLst/>
          </a:prstGeom>
        </p:spPr>
      </p:pic>
      <p:pic>
        <p:nvPicPr>
          <p:cNvPr id="12" name="Bildobjekt 11" descr="Fichier:Radiation Symbol Nuclear.svg — Wikinews"/>
          <p:cNvPicPr/>
          <p:nvPr/>
        </p:nvPicPr>
        <p:blipFill>
          <a:blip r:embed="rId3" cstate="print">
            <a:extLst>
              <a:ext uri="{28A0092B-C50C-407E-A947-70E740481C1C}">
                <a14:useLocalDpi xmlns:a14="http://schemas.microsoft.com/office/drawing/2010/main" val="0"/>
              </a:ext>
            </a:extLst>
          </a:blip>
          <a:stretch>
            <a:fillRect/>
          </a:stretch>
        </p:blipFill>
        <p:spPr>
          <a:xfrm>
            <a:off x="9818868" y="3666063"/>
            <a:ext cx="125730" cy="125730"/>
          </a:xfrm>
          <a:prstGeom prst="rect">
            <a:avLst/>
          </a:prstGeom>
        </p:spPr>
      </p:pic>
      <p:sp>
        <p:nvSpPr>
          <p:cNvPr id="13" name="Ned 7"/>
          <p:cNvSpPr/>
          <p:nvPr/>
        </p:nvSpPr>
        <p:spPr>
          <a:xfrm rot="5400000">
            <a:off x="9037160" y="3647620"/>
            <a:ext cx="687203" cy="501143"/>
          </a:xfrm>
          <a:prstGeom prst="downArrow">
            <a:avLst/>
          </a:prstGeom>
          <a:solidFill>
            <a:srgbClr val="FF0000">
              <a:alpha val="50000"/>
            </a:srgbClr>
          </a:solidFill>
          <a:ln>
            <a:solidFill>
              <a:schemeClr val="tx1">
                <a:lumMod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14" name="Bildobjekt 13" descr="Fichier:Radiation Symbol Nuclear.svg — Wikinews"/>
          <p:cNvPicPr/>
          <p:nvPr/>
        </p:nvPicPr>
        <p:blipFill>
          <a:blip r:embed="rId3" cstate="print">
            <a:extLst>
              <a:ext uri="{28A0092B-C50C-407E-A947-70E740481C1C}">
                <a14:useLocalDpi xmlns:a14="http://schemas.microsoft.com/office/drawing/2010/main" val="0"/>
              </a:ext>
            </a:extLst>
          </a:blip>
          <a:stretch>
            <a:fillRect/>
          </a:stretch>
        </p:blipFill>
        <p:spPr>
          <a:xfrm>
            <a:off x="8965648" y="4610167"/>
            <a:ext cx="125730" cy="125730"/>
          </a:xfrm>
          <a:prstGeom prst="rect">
            <a:avLst/>
          </a:prstGeom>
        </p:spPr>
      </p:pic>
      <p:sp>
        <p:nvSpPr>
          <p:cNvPr id="15" name="Multiplicera 14"/>
          <p:cNvSpPr/>
          <p:nvPr/>
        </p:nvSpPr>
        <p:spPr>
          <a:xfrm>
            <a:off x="8960022" y="4591082"/>
            <a:ext cx="147640" cy="163899"/>
          </a:xfrm>
          <a:prstGeom prst="mathMultiply">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6" name="Ned 7"/>
          <p:cNvSpPr/>
          <p:nvPr/>
        </p:nvSpPr>
        <p:spPr>
          <a:xfrm rot="4383456">
            <a:off x="10105210" y="3272194"/>
            <a:ext cx="191105" cy="622980"/>
          </a:xfrm>
          <a:prstGeom prst="downArrow">
            <a:avLst/>
          </a:prstGeom>
          <a:solidFill>
            <a:srgbClr val="00B0F0">
              <a:alpha val="50000"/>
            </a:srgbClr>
          </a:solidFill>
          <a:ln>
            <a:solidFill>
              <a:schemeClr val="tx1">
                <a:lumMod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7" name="Ned 7"/>
          <p:cNvSpPr/>
          <p:nvPr/>
        </p:nvSpPr>
        <p:spPr>
          <a:xfrm rot="7817054">
            <a:off x="8621540" y="3737451"/>
            <a:ext cx="337221" cy="458654"/>
          </a:xfrm>
          <a:prstGeom prst="downArrow">
            <a:avLst/>
          </a:prstGeom>
          <a:solidFill>
            <a:srgbClr val="00B0F0">
              <a:alpha val="50000"/>
            </a:srgbClr>
          </a:solidFill>
          <a:ln>
            <a:solidFill>
              <a:schemeClr val="tx1">
                <a:lumMod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8" name="Ned 7"/>
          <p:cNvSpPr/>
          <p:nvPr/>
        </p:nvSpPr>
        <p:spPr>
          <a:xfrm rot="4425648">
            <a:off x="8725609" y="4391110"/>
            <a:ext cx="151972" cy="287762"/>
          </a:xfrm>
          <a:prstGeom prst="downArrow">
            <a:avLst/>
          </a:prstGeom>
          <a:solidFill>
            <a:srgbClr val="00B0F0">
              <a:alpha val="50000"/>
            </a:srgbClr>
          </a:solidFill>
          <a:ln>
            <a:solidFill>
              <a:schemeClr val="tx1">
                <a:lumMod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Tree>
    <p:extLst>
      <p:ext uri="{BB962C8B-B14F-4D97-AF65-F5344CB8AC3E}">
        <p14:creationId xmlns:p14="http://schemas.microsoft.com/office/powerpoint/2010/main" val="556566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40" name="think-cell Slide" r:id="rId4" imgW="523" imgH="499" progId="TCLayout.ActiveDocument.1">
                  <p:embed/>
                </p:oleObj>
              </mc:Choice>
              <mc:Fallback>
                <p:oleObj name="think-cell Slide" r:id="rId4" imgW="523" imgH="499" progId="TCLayout.ActiveDocument.1">
                  <p:embed/>
                  <p:pic>
                    <p:nvPicPr>
                      <p:cNvPr id="7" name="Objek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ubrik 3"/>
          <p:cNvSpPr>
            <a:spLocks noGrp="1"/>
          </p:cNvSpPr>
          <p:nvPr>
            <p:ph type="title"/>
          </p:nvPr>
        </p:nvSpPr>
        <p:spPr/>
        <p:txBody>
          <a:bodyPr vert="horz"/>
          <a:lstStyle/>
          <a:p>
            <a:r>
              <a:rPr lang="sv-SE" dirty="0" err="1" smtClean="0"/>
              <a:t>ACER:s</a:t>
            </a:r>
            <a:r>
              <a:rPr lang="sv-SE" dirty="0" smtClean="0"/>
              <a:t> </a:t>
            </a:r>
            <a:r>
              <a:rPr lang="sv-SE" dirty="0"/>
              <a:t>beslut om alternativa elområden</a:t>
            </a:r>
          </a:p>
        </p:txBody>
      </p:sp>
      <p:sp>
        <p:nvSpPr>
          <p:cNvPr id="5" name="Platshållare för innehåll 4"/>
          <p:cNvSpPr>
            <a:spLocks noGrp="1"/>
          </p:cNvSpPr>
          <p:nvPr>
            <p:ph idx="1"/>
          </p:nvPr>
        </p:nvSpPr>
        <p:spPr>
          <a:xfrm>
            <a:off x="1104098" y="1845618"/>
            <a:ext cx="10080874" cy="3708859"/>
          </a:xfrm>
        </p:spPr>
        <p:txBody>
          <a:bodyPr/>
          <a:lstStyle/>
          <a:p>
            <a:r>
              <a:rPr lang="sv-SE" sz="1800" dirty="0"/>
              <a:t>Beslut om den gemensamma metoden från </a:t>
            </a:r>
            <a:r>
              <a:rPr lang="sv-SE" sz="1800" dirty="0" smtClean="0"/>
              <a:t>ACER </a:t>
            </a:r>
            <a:r>
              <a:rPr lang="sv-SE" sz="1800" dirty="0"/>
              <a:t>24 </a:t>
            </a:r>
            <a:r>
              <a:rPr lang="sv-SE" sz="1800" dirty="0" smtClean="0"/>
              <a:t>november 2020</a:t>
            </a:r>
            <a:endParaRPr lang="sv-SE" sz="1800" dirty="0"/>
          </a:p>
          <a:p>
            <a:r>
              <a:rPr lang="sv-SE" sz="1800" dirty="0" smtClean="0"/>
              <a:t>Svenska kraftnät och övriga systemansvariga levererade i slutet av mars 2022 </a:t>
            </a:r>
            <a:r>
              <a:rPr lang="sv-SE" sz="1800" dirty="0"/>
              <a:t>resultat från </a:t>
            </a:r>
            <a:r>
              <a:rPr lang="sv-SE" sz="1800" dirty="0" smtClean="0"/>
              <a:t>ytterligare analyser i form av nodprissimuleringar </a:t>
            </a:r>
            <a:r>
              <a:rPr lang="sv-SE" sz="1800" dirty="0"/>
              <a:t>som underlag för </a:t>
            </a:r>
            <a:r>
              <a:rPr lang="sv-SE" sz="1800" dirty="0" err="1"/>
              <a:t>ACER:s</a:t>
            </a:r>
            <a:r>
              <a:rPr lang="sv-SE" sz="1800" dirty="0"/>
              <a:t> beslut om alternativa </a:t>
            </a:r>
            <a:r>
              <a:rPr lang="sv-SE" sz="1800" dirty="0" err="1" smtClean="0"/>
              <a:t>elområden</a:t>
            </a:r>
            <a:endParaRPr lang="sv-SE" sz="1800" dirty="0" smtClean="0"/>
          </a:p>
          <a:p>
            <a:r>
              <a:rPr lang="sv-SE" sz="1800" dirty="0" smtClean="0"/>
              <a:t>Beslut </a:t>
            </a:r>
            <a:r>
              <a:rPr lang="sv-SE" sz="1800" dirty="0"/>
              <a:t>om vilka alternativa indelningar som ska utredas </a:t>
            </a:r>
            <a:r>
              <a:rPr lang="sv-SE" sz="1800" dirty="0" smtClean="0"/>
              <a:t>togs av ACER i augusti 2022</a:t>
            </a:r>
          </a:p>
        </p:txBody>
      </p:sp>
    </p:spTree>
    <p:extLst>
      <p:ext uri="{BB962C8B-B14F-4D97-AF65-F5344CB8AC3E}">
        <p14:creationId xmlns:p14="http://schemas.microsoft.com/office/powerpoint/2010/main" val="2838432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ruta 44"/>
          <p:cNvSpPr txBox="1"/>
          <p:nvPr/>
        </p:nvSpPr>
        <p:spPr>
          <a:xfrm>
            <a:off x="6558634" y="4521290"/>
            <a:ext cx="750073"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sv-SE" sz="1600" b="1" dirty="0" smtClean="0">
                <a:solidFill>
                  <a:srgbClr val="333333"/>
                </a:solidFill>
              </a:rPr>
              <a:t>Jan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600" b="1" i="0" u="none" strike="noStrike" kern="1200" cap="none" spc="0" normalizeH="0" baseline="0" noProof="0" dirty="0" smtClean="0">
                <a:ln>
                  <a:noFill/>
                </a:ln>
                <a:solidFill>
                  <a:srgbClr val="333333"/>
                </a:solidFill>
                <a:effectLst/>
                <a:uLnTx/>
                <a:uFillTx/>
                <a:latin typeface="Arial" charset="0"/>
                <a:ea typeface="+mn-ea"/>
                <a:cs typeface="Arial" charset="0"/>
              </a:rPr>
              <a:t>2023</a:t>
            </a:r>
            <a:endParaRPr kumimoji="0" lang="sv-SE" sz="1600" b="1" i="0" u="none" strike="noStrike" kern="1200" cap="none" spc="0" normalizeH="0" baseline="0" noProof="0" dirty="0">
              <a:ln>
                <a:noFill/>
              </a:ln>
              <a:solidFill>
                <a:srgbClr val="333333"/>
              </a:solidFill>
              <a:effectLst/>
              <a:uLnTx/>
              <a:uFillTx/>
              <a:latin typeface="Arial" charset="0"/>
              <a:ea typeface="+mn-ea"/>
              <a:cs typeface="Arial" charset="0"/>
            </a:endParaRPr>
          </a:p>
        </p:txBody>
      </p:sp>
      <p:graphicFrame>
        <p:nvGraphicFramePr>
          <p:cNvPr id="69" name="Objekt 68"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25" name="think-cell Slide" r:id="rId5" imgW="415" imgH="416" progId="TCLayout.ActiveDocument.1">
                  <p:embed/>
                </p:oleObj>
              </mc:Choice>
              <mc:Fallback>
                <p:oleObj name="think-cell Slide" r:id="rId5" imgW="415" imgH="416" progId="TCLayout.ActiveDocument.1">
                  <p:embed/>
                  <p:pic>
                    <p:nvPicPr>
                      <p:cNvPr id="69" name="Objekt 68" hidden="1"/>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89" name="Rak pilkoppling 88"/>
          <p:cNvCxnSpPr/>
          <p:nvPr/>
        </p:nvCxnSpPr>
        <p:spPr>
          <a:xfrm flipV="1">
            <a:off x="8905899" y="3789930"/>
            <a:ext cx="0" cy="612000"/>
          </a:xfrm>
          <a:prstGeom prst="straightConnector1">
            <a:avLst/>
          </a:prstGeom>
          <a:gradFill flip="none" rotWithShape="1">
            <a:gsLst>
              <a:gs pos="0">
                <a:schemeClr val="accent4"/>
              </a:gs>
              <a:gs pos="50000">
                <a:schemeClr val="accent4">
                  <a:lumMod val="60000"/>
                  <a:lumOff val="40000"/>
                </a:schemeClr>
              </a:gs>
              <a:gs pos="100000">
                <a:schemeClr val="accent4">
                  <a:lumMod val="60000"/>
                  <a:lumOff val="40000"/>
                </a:schemeClr>
              </a:gs>
            </a:gsLst>
            <a:lin ang="2700000" scaled="1"/>
            <a:tileRect/>
          </a:gradFill>
          <a:ln w="22225">
            <a:solidFill>
              <a:schemeClr val="accent5">
                <a:lumMod val="50000"/>
              </a:schemeClr>
            </a:solidFill>
            <a:prstDash val="dash"/>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cxnSp>
        <p:nvCxnSpPr>
          <p:cNvPr id="3" name="Rak pilkoppling 2"/>
          <p:cNvCxnSpPr/>
          <p:nvPr/>
        </p:nvCxnSpPr>
        <p:spPr>
          <a:xfrm>
            <a:off x="238383" y="4365898"/>
            <a:ext cx="11614056" cy="36032"/>
          </a:xfrm>
          <a:prstGeom prst="straightConnector1">
            <a:avLst/>
          </a:prstGeom>
          <a:ln w="38100">
            <a:solidFill>
              <a:srgbClr val="565656"/>
            </a:solidFill>
            <a:tailEnd type="triangle"/>
          </a:ln>
        </p:spPr>
        <p:style>
          <a:lnRef idx="1">
            <a:schemeClr val="accent1"/>
          </a:lnRef>
          <a:fillRef idx="0">
            <a:schemeClr val="accent1"/>
          </a:fillRef>
          <a:effectRef idx="0">
            <a:schemeClr val="accent1"/>
          </a:effectRef>
          <a:fontRef idx="minor">
            <a:schemeClr val="tx1"/>
          </a:fontRef>
        </p:style>
      </p:cxnSp>
      <p:sp>
        <p:nvSpPr>
          <p:cNvPr id="42" name="Rektangel 41"/>
          <p:cNvSpPr/>
          <p:nvPr/>
        </p:nvSpPr>
        <p:spPr>
          <a:xfrm>
            <a:off x="117122" y="1341746"/>
            <a:ext cx="2376000" cy="1656000"/>
          </a:xfrm>
          <a:prstGeom prst="rect">
            <a:avLst/>
          </a:prstGeom>
          <a:solidFill>
            <a:schemeClr val="accent4"/>
          </a:solidFill>
          <a:ln>
            <a:no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600" i="0" u="none" strike="noStrike" kern="1200" cap="none" spc="0" normalizeH="0" baseline="0" noProof="0" dirty="0" smtClean="0">
                <a:ln>
                  <a:noFill/>
                </a:ln>
                <a:solidFill>
                  <a:srgbClr val="FFFFFF"/>
                </a:solidFill>
                <a:effectLst/>
                <a:uLnTx/>
                <a:uFillTx/>
                <a:cs typeface="Arial"/>
              </a:rPr>
              <a:t>Gemensamt förslag från alla TSO:er i Europa:</a:t>
            </a:r>
          </a:p>
          <a:p>
            <a:pPr marL="171450" marR="0" lvl="0" indent="-17145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sv-SE" sz="1600" dirty="0" smtClean="0">
                <a:solidFill>
                  <a:srgbClr val="FFFFFF"/>
                </a:solidFill>
                <a:cs typeface="Arial"/>
              </a:rPr>
              <a:t>Metod för indelning i elområden</a:t>
            </a:r>
          </a:p>
          <a:p>
            <a:pPr marL="171450" marR="0" lvl="0" indent="-17145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sv-SE" sz="1600" dirty="0" smtClean="0">
                <a:solidFill>
                  <a:srgbClr val="FFFFFF"/>
                </a:solidFill>
                <a:cs typeface="Arial"/>
              </a:rPr>
              <a:t>Förslag på alternativa elområden att utreda</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sv-SE" sz="1600" i="0" u="none" strike="noStrike" kern="1200" cap="none" spc="0" normalizeH="0" baseline="0" noProof="0" dirty="0">
              <a:ln>
                <a:noFill/>
              </a:ln>
              <a:solidFill>
                <a:srgbClr val="FFFFFF"/>
              </a:solidFill>
              <a:effectLst/>
              <a:uLnTx/>
              <a:uFillTx/>
              <a:cs typeface="Arial"/>
            </a:endParaRPr>
          </a:p>
        </p:txBody>
      </p:sp>
      <p:cxnSp>
        <p:nvCxnSpPr>
          <p:cNvPr id="46" name="Rak pilkoppling 45"/>
          <p:cNvCxnSpPr/>
          <p:nvPr/>
        </p:nvCxnSpPr>
        <p:spPr>
          <a:xfrm>
            <a:off x="686477" y="2997746"/>
            <a:ext cx="0" cy="1188000"/>
          </a:xfrm>
          <a:prstGeom prst="straightConnector1">
            <a:avLst/>
          </a:prstGeom>
          <a:gradFill flip="none" rotWithShape="1">
            <a:gsLst>
              <a:gs pos="0">
                <a:schemeClr val="accent4"/>
              </a:gs>
              <a:gs pos="50000">
                <a:schemeClr val="accent4">
                  <a:lumMod val="60000"/>
                  <a:lumOff val="40000"/>
                </a:schemeClr>
              </a:gs>
              <a:gs pos="100000">
                <a:schemeClr val="accent4">
                  <a:lumMod val="60000"/>
                  <a:lumOff val="40000"/>
                </a:schemeClr>
              </a:gs>
            </a:gsLst>
            <a:lin ang="2700000" scaled="1"/>
            <a:tileRect/>
          </a:gradFill>
          <a:ln w="22225">
            <a:prstDash val="dash"/>
            <a:tailEnd type="triangle" w="lg" len="lg"/>
          </a:ln>
        </p:spPr>
        <p:style>
          <a:lnRef idx="2">
            <a:schemeClr val="accent4">
              <a:shade val="50000"/>
            </a:schemeClr>
          </a:lnRef>
          <a:fillRef idx="1">
            <a:schemeClr val="accent4"/>
          </a:fillRef>
          <a:effectRef idx="0">
            <a:schemeClr val="accent4"/>
          </a:effectRef>
          <a:fontRef idx="minor">
            <a:schemeClr val="lt1"/>
          </a:fontRef>
        </p:style>
      </p:cxnSp>
      <p:sp>
        <p:nvSpPr>
          <p:cNvPr id="49" name="Rektangel 48"/>
          <p:cNvSpPr/>
          <p:nvPr/>
        </p:nvSpPr>
        <p:spPr>
          <a:xfrm>
            <a:off x="415941" y="5234271"/>
            <a:ext cx="2400808" cy="859819"/>
          </a:xfrm>
          <a:prstGeom prst="rect">
            <a:avLst/>
          </a:prstGeom>
          <a:solidFill>
            <a:schemeClr val="bg2"/>
          </a:solidFill>
          <a:ln>
            <a:no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lvl="0" algn="ctr">
              <a:defRPr/>
            </a:pPr>
            <a:r>
              <a:rPr lang="sv-SE" sz="1600" dirty="0">
                <a:solidFill>
                  <a:srgbClr val="FFFFFF"/>
                </a:solidFill>
              </a:rPr>
              <a:t>Beslut av ACER om metod + dataförfrågan ytterligare underlag</a:t>
            </a:r>
          </a:p>
        </p:txBody>
      </p:sp>
      <p:cxnSp>
        <p:nvCxnSpPr>
          <p:cNvPr id="71" name="Rak pilkoppling 70"/>
          <p:cNvCxnSpPr/>
          <p:nvPr/>
        </p:nvCxnSpPr>
        <p:spPr>
          <a:xfrm flipH="1" flipV="1">
            <a:off x="1629704" y="4591355"/>
            <a:ext cx="36" cy="637200"/>
          </a:xfrm>
          <a:prstGeom prst="straightConnector1">
            <a:avLst/>
          </a:prstGeom>
          <a:gradFill flip="none" rotWithShape="1">
            <a:gsLst>
              <a:gs pos="0">
                <a:schemeClr val="accent4"/>
              </a:gs>
              <a:gs pos="50000">
                <a:schemeClr val="accent4">
                  <a:lumMod val="60000"/>
                  <a:lumOff val="40000"/>
                </a:schemeClr>
              </a:gs>
              <a:gs pos="100000">
                <a:schemeClr val="accent4">
                  <a:lumMod val="60000"/>
                  <a:lumOff val="40000"/>
                </a:schemeClr>
              </a:gs>
            </a:gsLst>
            <a:lin ang="2700000" scaled="1"/>
            <a:tileRect/>
          </a:gradFill>
          <a:ln w="19050">
            <a:prstDash val="dash"/>
            <a:tailEnd type="triangle" w="lg" len="lg"/>
          </a:ln>
        </p:spPr>
        <p:style>
          <a:lnRef idx="2">
            <a:schemeClr val="accent4">
              <a:shade val="50000"/>
            </a:schemeClr>
          </a:lnRef>
          <a:fillRef idx="1">
            <a:schemeClr val="accent4"/>
          </a:fillRef>
          <a:effectRef idx="0">
            <a:schemeClr val="accent4"/>
          </a:effectRef>
          <a:fontRef idx="minor">
            <a:schemeClr val="lt1"/>
          </a:fontRef>
        </p:style>
      </p:cxnSp>
      <p:sp>
        <p:nvSpPr>
          <p:cNvPr id="47" name="Vänster-höger-pil 46"/>
          <p:cNvSpPr/>
          <p:nvPr/>
        </p:nvSpPr>
        <p:spPr>
          <a:xfrm>
            <a:off x="1633091" y="3296586"/>
            <a:ext cx="2977504" cy="760260"/>
          </a:xfrm>
          <a:prstGeom prst="leftRightArrow">
            <a:avLst>
              <a:gd name="adj1" fmla="val 75439"/>
              <a:gd name="adj2" fmla="val 94062"/>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endParaRPr lang="sv-SE" sz="1600" dirty="0">
              <a:solidFill>
                <a:srgbClr val="FFFFFF"/>
              </a:solidFill>
            </a:endParaRPr>
          </a:p>
        </p:txBody>
      </p:sp>
      <p:sp>
        <p:nvSpPr>
          <p:cNvPr id="83" name="Rektangel 82"/>
          <p:cNvSpPr/>
          <p:nvPr/>
        </p:nvSpPr>
        <p:spPr>
          <a:xfrm>
            <a:off x="7782819" y="1413562"/>
            <a:ext cx="3139304" cy="1571069"/>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r>
              <a:rPr lang="sv-SE" sz="1600" dirty="0">
                <a:solidFill>
                  <a:srgbClr val="FFFFFF"/>
                </a:solidFill>
                <a:cs typeface="Arial"/>
              </a:rPr>
              <a:t>Rekommendation att bibehålla eller </a:t>
            </a:r>
            <a:r>
              <a:rPr lang="sv-SE" sz="1600" dirty="0" smtClean="0">
                <a:solidFill>
                  <a:srgbClr val="FFFFFF"/>
                </a:solidFill>
                <a:cs typeface="Arial"/>
              </a:rPr>
              <a:t>förändra </a:t>
            </a:r>
            <a:r>
              <a:rPr lang="sv-SE" sz="1600" dirty="0">
                <a:solidFill>
                  <a:srgbClr val="FFFFFF"/>
                </a:solidFill>
                <a:cs typeface="Arial"/>
              </a:rPr>
              <a:t>befintlig </a:t>
            </a:r>
            <a:r>
              <a:rPr lang="sv-SE" sz="1600" dirty="0">
                <a:solidFill>
                  <a:srgbClr val="FFFFFF"/>
                </a:solidFill>
              </a:rPr>
              <a:t>elområdesindelning  befintlig elområdesindelning till berörda medlemsländer eller deras utsedda </a:t>
            </a:r>
            <a:r>
              <a:rPr lang="sv-SE" sz="1600" dirty="0" smtClean="0">
                <a:solidFill>
                  <a:srgbClr val="FFFFFF"/>
                </a:solidFill>
              </a:rPr>
              <a:t>tillsynsmyndighet </a:t>
            </a:r>
            <a:endParaRPr lang="sv-SE" sz="1600" dirty="0">
              <a:solidFill>
                <a:srgbClr val="FFFFFF"/>
              </a:solidFill>
            </a:endParaRPr>
          </a:p>
          <a:p>
            <a:pPr algn="ctr"/>
            <a:endParaRPr lang="sv-SE" sz="1600" dirty="0">
              <a:solidFill>
                <a:srgbClr val="FFFFFF"/>
              </a:solidFill>
              <a:cs typeface="Arial"/>
            </a:endParaRPr>
          </a:p>
          <a:p>
            <a:endParaRPr lang="sv-SE" sz="1600" dirty="0">
              <a:solidFill>
                <a:srgbClr val="FFFFFF"/>
              </a:solidFill>
              <a:cs typeface="Arial"/>
            </a:endParaRPr>
          </a:p>
        </p:txBody>
      </p:sp>
      <p:cxnSp>
        <p:nvCxnSpPr>
          <p:cNvPr id="84" name="Rak pilkoppling 83"/>
          <p:cNvCxnSpPr/>
          <p:nvPr/>
        </p:nvCxnSpPr>
        <p:spPr>
          <a:xfrm>
            <a:off x="8320071" y="2997874"/>
            <a:ext cx="9764" cy="1359481"/>
          </a:xfrm>
          <a:prstGeom prst="straightConnector1">
            <a:avLst/>
          </a:prstGeom>
          <a:gradFill flip="none" rotWithShape="1">
            <a:gsLst>
              <a:gs pos="0">
                <a:schemeClr val="accent4"/>
              </a:gs>
              <a:gs pos="50000">
                <a:schemeClr val="accent4">
                  <a:lumMod val="60000"/>
                  <a:lumOff val="40000"/>
                </a:schemeClr>
              </a:gs>
              <a:gs pos="100000">
                <a:schemeClr val="accent4">
                  <a:lumMod val="60000"/>
                  <a:lumOff val="40000"/>
                </a:schemeClr>
              </a:gs>
            </a:gsLst>
            <a:lin ang="2700000" scaled="1"/>
            <a:tileRect/>
          </a:gradFill>
          <a:ln w="22225">
            <a:solidFill>
              <a:schemeClr val="accent5">
                <a:lumMod val="50000"/>
              </a:schemeClr>
            </a:solidFill>
            <a:prstDash val="dash"/>
            <a:tailEnd type="triangle" w="lg" len="lg"/>
          </a:ln>
        </p:spPr>
        <p:style>
          <a:lnRef idx="2">
            <a:schemeClr val="accent4">
              <a:shade val="50000"/>
            </a:schemeClr>
          </a:lnRef>
          <a:fillRef idx="1">
            <a:schemeClr val="accent4"/>
          </a:fillRef>
          <a:effectRef idx="0">
            <a:schemeClr val="accent4"/>
          </a:effectRef>
          <a:fontRef idx="minor">
            <a:schemeClr val="lt1"/>
          </a:fontRef>
        </p:style>
      </p:cxnSp>
      <p:sp>
        <p:nvSpPr>
          <p:cNvPr id="85" name="Rektangel 84"/>
          <p:cNvSpPr/>
          <p:nvPr/>
        </p:nvSpPr>
        <p:spPr>
          <a:xfrm>
            <a:off x="8310551" y="4911430"/>
            <a:ext cx="2203200" cy="8028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r>
              <a:rPr lang="sv-SE" sz="1600" dirty="0">
                <a:solidFill>
                  <a:srgbClr val="FFFFFF"/>
                </a:solidFill>
              </a:rPr>
              <a:t>Beslut av </a:t>
            </a:r>
            <a:r>
              <a:rPr lang="sv-SE" sz="1600" dirty="0" smtClean="0">
                <a:solidFill>
                  <a:srgbClr val="FFFFFF"/>
                </a:solidFill>
              </a:rPr>
              <a:t>EUs medlemsstater</a:t>
            </a:r>
            <a:r>
              <a:rPr lang="sv-SE" sz="1600" dirty="0">
                <a:solidFill>
                  <a:srgbClr val="FFFFFF"/>
                </a:solidFill>
              </a:rPr>
              <a:t>/</a:t>
            </a:r>
            <a:br>
              <a:rPr lang="sv-SE" sz="1600" dirty="0">
                <a:solidFill>
                  <a:srgbClr val="FFFFFF"/>
                </a:solidFill>
              </a:rPr>
            </a:br>
            <a:r>
              <a:rPr lang="sv-SE" sz="1600" dirty="0">
                <a:solidFill>
                  <a:srgbClr val="FFFFFF"/>
                </a:solidFill>
              </a:rPr>
              <a:t>tillsynsmyndigheter </a:t>
            </a:r>
          </a:p>
        </p:txBody>
      </p:sp>
      <p:cxnSp>
        <p:nvCxnSpPr>
          <p:cNvPr id="86" name="Rak pilkoppling 85"/>
          <p:cNvCxnSpPr/>
          <p:nvPr/>
        </p:nvCxnSpPr>
        <p:spPr>
          <a:xfrm flipV="1">
            <a:off x="1633091" y="3645818"/>
            <a:ext cx="0" cy="540000"/>
          </a:xfrm>
          <a:prstGeom prst="straightConnector1">
            <a:avLst/>
          </a:prstGeom>
          <a:gradFill flip="none" rotWithShape="1">
            <a:gsLst>
              <a:gs pos="0">
                <a:schemeClr val="accent4"/>
              </a:gs>
              <a:gs pos="50000">
                <a:schemeClr val="accent4">
                  <a:lumMod val="60000"/>
                  <a:lumOff val="40000"/>
                </a:schemeClr>
              </a:gs>
              <a:gs pos="100000">
                <a:schemeClr val="accent4">
                  <a:lumMod val="60000"/>
                  <a:lumOff val="40000"/>
                </a:schemeClr>
              </a:gs>
            </a:gsLst>
            <a:lin ang="2700000" scaled="1"/>
            <a:tileRect/>
          </a:gradFill>
          <a:ln w="22225">
            <a:prstDash val="dash"/>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cxnSp>
        <p:nvCxnSpPr>
          <p:cNvPr id="87" name="Rak pilkoppling 86"/>
          <p:cNvCxnSpPr/>
          <p:nvPr/>
        </p:nvCxnSpPr>
        <p:spPr>
          <a:xfrm flipV="1">
            <a:off x="8905899" y="4447248"/>
            <a:ext cx="0" cy="468000"/>
          </a:xfrm>
          <a:prstGeom prst="straightConnector1">
            <a:avLst/>
          </a:prstGeom>
          <a:gradFill flip="none" rotWithShape="1">
            <a:gsLst>
              <a:gs pos="0">
                <a:schemeClr val="accent4"/>
              </a:gs>
              <a:gs pos="50000">
                <a:schemeClr val="accent4">
                  <a:lumMod val="60000"/>
                  <a:lumOff val="40000"/>
                </a:schemeClr>
              </a:gs>
              <a:gs pos="100000">
                <a:schemeClr val="accent4">
                  <a:lumMod val="60000"/>
                  <a:lumOff val="40000"/>
                </a:schemeClr>
              </a:gs>
            </a:gsLst>
            <a:lin ang="2700000" scaled="1"/>
            <a:tileRect/>
          </a:gradFill>
          <a:ln w="22225">
            <a:solidFill>
              <a:schemeClr val="accent5">
                <a:lumMod val="50000"/>
              </a:schemeClr>
            </a:solidFill>
            <a:prstDash val="dash"/>
            <a:tailEnd type="triangle" w="lg" len="lg"/>
          </a:ln>
        </p:spPr>
        <p:style>
          <a:lnRef idx="2">
            <a:schemeClr val="accent4">
              <a:shade val="50000"/>
            </a:schemeClr>
          </a:lnRef>
          <a:fillRef idx="1">
            <a:schemeClr val="accent4"/>
          </a:fillRef>
          <a:effectRef idx="0">
            <a:schemeClr val="accent4"/>
          </a:effectRef>
          <a:fontRef idx="minor">
            <a:schemeClr val="lt1"/>
          </a:fontRef>
        </p:style>
      </p:cxnSp>
      <p:sp>
        <p:nvSpPr>
          <p:cNvPr id="88" name="Vänster-höger-pil 87"/>
          <p:cNvSpPr/>
          <p:nvPr/>
        </p:nvSpPr>
        <p:spPr>
          <a:xfrm>
            <a:off x="8887868" y="3419082"/>
            <a:ext cx="2970359" cy="802800"/>
          </a:xfrm>
          <a:prstGeom prst="leftRightArrow">
            <a:avLst>
              <a:gd name="adj1" fmla="val 75439"/>
              <a:gd name="adj2" fmla="val 94062"/>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ctr"/>
            <a:r>
              <a:rPr lang="sv-SE" sz="1600" dirty="0" smtClean="0">
                <a:solidFill>
                  <a:srgbClr val="FFFFFF"/>
                </a:solidFill>
                <a:cs typeface="Arial"/>
              </a:rPr>
              <a:t>Implementera</a:t>
            </a:r>
            <a:endParaRPr lang="sv-SE" sz="1600" dirty="0">
              <a:solidFill>
                <a:srgbClr val="FFFFFF"/>
              </a:solidFill>
            </a:endParaRPr>
          </a:p>
        </p:txBody>
      </p:sp>
      <p:sp>
        <p:nvSpPr>
          <p:cNvPr id="22" name="Rubrik 2"/>
          <p:cNvSpPr txBox="1">
            <a:spLocks/>
          </p:cNvSpPr>
          <p:nvPr/>
        </p:nvSpPr>
        <p:spPr>
          <a:xfrm>
            <a:off x="168387" y="250492"/>
            <a:ext cx="10106057" cy="1045838"/>
          </a:xfrm>
          <a:prstGeom prst="rect">
            <a:avLst/>
          </a:prstGeom>
        </p:spPr>
        <p:txBody>
          <a:bodyPr/>
          <a:lstStyle>
            <a:lvl1pPr algn="l" rtl="0" eaLnBrk="1" fontAlgn="base" hangingPunct="1">
              <a:spcBef>
                <a:spcPct val="0"/>
              </a:spcBef>
              <a:spcAft>
                <a:spcPct val="0"/>
              </a:spcAft>
              <a:defRPr sz="2900" cap="none" baseline="0">
                <a:solidFill>
                  <a:schemeClr val="tx1"/>
                </a:solidFill>
                <a:latin typeface="+mj-lt"/>
                <a:ea typeface="+mj-ea"/>
                <a:cs typeface="+mj-cs"/>
              </a:defRPr>
            </a:lvl1pPr>
            <a:lvl2pPr algn="l" rtl="0" eaLnBrk="1" fontAlgn="base" hangingPunct="1">
              <a:spcBef>
                <a:spcPct val="0"/>
              </a:spcBef>
              <a:spcAft>
                <a:spcPct val="0"/>
              </a:spcAft>
              <a:defRPr sz="2800">
                <a:solidFill>
                  <a:srgbClr val="565656"/>
                </a:solidFill>
                <a:latin typeface="Arial" charset="0"/>
                <a:cs typeface="Arial" charset="0"/>
              </a:defRPr>
            </a:lvl2pPr>
            <a:lvl3pPr algn="l" rtl="0" eaLnBrk="1" fontAlgn="base" hangingPunct="1">
              <a:spcBef>
                <a:spcPct val="0"/>
              </a:spcBef>
              <a:spcAft>
                <a:spcPct val="0"/>
              </a:spcAft>
              <a:defRPr sz="2800">
                <a:solidFill>
                  <a:srgbClr val="565656"/>
                </a:solidFill>
                <a:latin typeface="Arial" charset="0"/>
                <a:cs typeface="Arial" charset="0"/>
              </a:defRPr>
            </a:lvl3pPr>
            <a:lvl4pPr algn="l" rtl="0" eaLnBrk="1" fontAlgn="base" hangingPunct="1">
              <a:spcBef>
                <a:spcPct val="0"/>
              </a:spcBef>
              <a:spcAft>
                <a:spcPct val="0"/>
              </a:spcAft>
              <a:defRPr sz="2800">
                <a:solidFill>
                  <a:srgbClr val="565656"/>
                </a:solidFill>
                <a:latin typeface="Arial" charset="0"/>
                <a:cs typeface="Arial" charset="0"/>
              </a:defRPr>
            </a:lvl4pPr>
            <a:lvl5pPr algn="l" rtl="0" eaLnBrk="1" fontAlgn="base" hangingPunct="1">
              <a:spcBef>
                <a:spcPct val="0"/>
              </a:spcBef>
              <a:spcAft>
                <a:spcPct val="0"/>
              </a:spcAft>
              <a:defRPr sz="2800">
                <a:solidFill>
                  <a:srgbClr val="565656"/>
                </a:solidFill>
                <a:latin typeface="Arial" charset="0"/>
                <a:cs typeface="Arial" charset="0"/>
              </a:defRPr>
            </a:lvl5pPr>
            <a:lvl6pPr marL="414659" algn="l" rtl="0" eaLnBrk="1" fontAlgn="base" hangingPunct="1">
              <a:spcBef>
                <a:spcPct val="0"/>
              </a:spcBef>
              <a:spcAft>
                <a:spcPct val="0"/>
              </a:spcAft>
              <a:defRPr sz="2800">
                <a:solidFill>
                  <a:srgbClr val="565656"/>
                </a:solidFill>
                <a:latin typeface="Arial" charset="0"/>
                <a:cs typeface="Arial" charset="0"/>
              </a:defRPr>
            </a:lvl6pPr>
            <a:lvl7pPr marL="829317" algn="l" rtl="0" eaLnBrk="1" fontAlgn="base" hangingPunct="1">
              <a:spcBef>
                <a:spcPct val="0"/>
              </a:spcBef>
              <a:spcAft>
                <a:spcPct val="0"/>
              </a:spcAft>
              <a:defRPr sz="2800">
                <a:solidFill>
                  <a:srgbClr val="565656"/>
                </a:solidFill>
                <a:latin typeface="Arial" charset="0"/>
                <a:cs typeface="Arial" charset="0"/>
              </a:defRPr>
            </a:lvl7pPr>
            <a:lvl8pPr marL="1243976" algn="l" rtl="0" eaLnBrk="1" fontAlgn="base" hangingPunct="1">
              <a:spcBef>
                <a:spcPct val="0"/>
              </a:spcBef>
              <a:spcAft>
                <a:spcPct val="0"/>
              </a:spcAft>
              <a:defRPr sz="2800">
                <a:solidFill>
                  <a:srgbClr val="565656"/>
                </a:solidFill>
                <a:latin typeface="Arial" charset="0"/>
                <a:cs typeface="Arial" charset="0"/>
              </a:defRPr>
            </a:lvl8pPr>
            <a:lvl9pPr marL="1658637" algn="l" rtl="0" eaLnBrk="1" fontAlgn="base" hangingPunct="1">
              <a:spcBef>
                <a:spcPct val="0"/>
              </a:spcBef>
              <a:spcAft>
                <a:spcPct val="0"/>
              </a:spcAft>
              <a:defRPr sz="2800">
                <a:solidFill>
                  <a:srgbClr val="565656"/>
                </a:solidFill>
                <a:latin typeface="Arial" charset="0"/>
                <a:cs typeface="Arial" charset="0"/>
              </a:defRPr>
            </a:lvl9pPr>
          </a:lstStyle>
          <a:p>
            <a:r>
              <a:rPr lang="sv-SE" kern="0" dirty="0" smtClean="0"/>
              <a:t>Tidsplan övergripande process</a:t>
            </a:r>
          </a:p>
          <a:p>
            <a:r>
              <a:rPr lang="sv-SE" sz="2400" kern="0" dirty="0" smtClean="0"/>
              <a:t>Schematisk skiss</a:t>
            </a:r>
            <a:endParaRPr lang="sv-SE" kern="0" dirty="0"/>
          </a:p>
        </p:txBody>
      </p:sp>
      <p:sp>
        <p:nvSpPr>
          <p:cNvPr id="18" name="Rektangel 17"/>
          <p:cNvSpPr/>
          <p:nvPr/>
        </p:nvSpPr>
        <p:spPr>
          <a:xfrm>
            <a:off x="3522594" y="5231875"/>
            <a:ext cx="2340000" cy="860400"/>
          </a:xfrm>
          <a:prstGeom prst="rect">
            <a:avLst/>
          </a:prstGeom>
          <a:solidFill>
            <a:schemeClr val="bg2"/>
          </a:solidFill>
          <a:ln>
            <a:no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lvl="0" algn="ctr">
              <a:defRPr/>
            </a:pPr>
            <a:r>
              <a:rPr lang="sv-SE" sz="1600" dirty="0" smtClean="0">
                <a:solidFill>
                  <a:srgbClr val="FFFFFF"/>
                </a:solidFill>
              </a:rPr>
              <a:t>Beslut av ACER om </a:t>
            </a:r>
            <a:r>
              <a:rPr lang="sv-SE" sz="1600" dirty="0" smtClean="0">
                <a:solidFill>
                  <a:srgbClr val="FFFFFF"/>
                </a:solidFill>
                <a:cs typeface="Arial"/>
              </a:rPr>
              <a:t>alternativa elområden att utvärdera </a:t>
            </a:r>
            <a:endParaRPr kumimoji="0" lang="sv-SE" sz="1600" i="0" u="none" strike="noStrike" kern="1200" cap="none" spc="0" normalizeH="0" baseline="0" noProof="0" dirty="0">
              <a:ln>
                <a:noFill/>
              </a:ln>
              <a:solidFill>
                <a:srgbClr val="FFFFFF"/>
              </a:solidFill>
              <a:effectLst/>
              <a:uLnTx/>
              <a:uFillTx/>
              <a:cs typeface="Arial"/>
            </a:endParaRPr>
          </a:p>
        </p:txBody>
      </p:sp>
      <p:cxnSp>
        <p:nvCxnSpPr>
          <p:cNvPr id="20" name="Rak koppling 19"/>
          <p:cNvCxnSpPr/>
          <p:nvPr/>
        </p:nvCxnSpPr>
        <p:spPr>
          <a:xfrm>
            <a:off x="1633091" y="4221922"/>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ruta 20"/>
          <p:cNvSpPr txBox="1"/>
          <p:nvPr/>
        </p:nvSpPr>
        <p:spPr>
          <a:xfrm>
            <a:off x="1654674" y="4663082"/>
            <a:ext cx="750073"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600" b="1" i="0" u="none" strike="noStrike" kern="1200" cap="none" spc="0" normalizeH="0" baseline="0" noProof="0" dirty="0" smtClean="0">
                <a:ln>
                  <a:noFill/>
                </a:ln>
                <a:solidFill>
                  <a:srgbClr val="333333"/>
                </a:solidFill>
                <a:effectLst/>
                <a:uLnTx/>
                <a:uFillTx/>
              </a:rPr>
              <a:t>Nov</a:t>
            </a:r>
          </a:p>
          <a:p>
            <a:pPr marL="0" marR="0" lvl="0" indent="0" algn="l" defTabSz="914400" rtl="0" eaLnBrk="1" fontAlgn="base" latinLnBrk="0" hangingPunct="1">
              <a:lnSpc>
                <a:spcPct val="100000"/>
              </a:lnSpc>
              <a:spcBef>
                <a:spcPct val="0"/>
              </a:spcBef>
              <a:spcAft>
                <a:spcPct val="0"/>
              </a:spcAft>
              <a:buClrTx/>
              <a:buSzTx/>
              <a:buFontTx/>
              <a:buNone/>
              <a:tabLst/>
              <a:defRPr/>
            </a:pPr>
            <a:r>
              <a:rPr lang="sv-SE" sz="1600" b="1" dirty="0" smtClean="0">
                <a:solidFill>
                  <a:srgbClr val="333333"/>
                </a:solidFill>
              </a:rPr>
              <a:t>2020</a:t>
            </a:r>
            <a:endParaRPr kumimoji="0" lang="sv-SE" sz="1600" b="1" i="0" u="none" strike="noStrike" kern="1200" cap="none" spc="0" normalizeH="0" baseline="0" noProof="0" dirty="0">
              <a:ln>
                <a:noFill/>
              </a:ln>
              <a:solidFill>
                <a:srgbClr val="333333"/>
              </a:solidFill>
              <a:effectLst/>
              <a:uLnTx/>
              <a:uFillTx/>
            </a:endParaRPr>
          </a:p>
        </p:txBody>
      </p:sp>
      <p:cxnSp>
        <p:nvCxnSpPr>
          <p:cNvPr id="23" name="Rak koppling 22"/>
          <p:cNvCxnSpPr/>
          <p:nvPr/>
        </p:nvCxnSpPr>
        <p:spPr>
          <a:xfrm>
            <a:off x="670166" y="4221922"/>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ruta 23"/>
          <p:cNvSpPr txBox="1"/>
          <p:nvPr/>
        </p:nvSpPr>
        <p:spPr>
          <a:xfrm>
            <a:off x="168387" y="4326655"/>
            <a:ext cx="890917"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600" b="1" i="0" u="none" strike="noStrike" kern="1200" cap="none" spc="0" normalizeH="0" baseline="0" noProof="0" dirty="0" smtClean="0">
                <a:ln>
                  <a:noFill/>
                </a:ln>
                <a:solidFill>
                  <a:srgbClr val="333333"/>
                </a:solidFill>
                <a:effectLst/>
                <a:uLnTx/>
                <a:uFillTx/>
              </a:rPr>
              <a:t>Okt</a:t>
            </a:r>
          </a:p>
          <a:p>
            <a:pPr marL="0" marR="0" lvl="0" indent="0" algn="l" defTabSz="914400" rtl="0" eaLnBrk="1" fontAlgn="base" latinLnBrk="0" hangingPunct="1">
              <a:lnSpc>
                <a:spcPct val="100000"/>
              </a:lnSpc>
              <a:spcBef>
                <a:spcPct val="0"/>
              </a:spcBef>
              <a:spcAft>
                <a:spcPct val="0"/>
              </a:spcAft>
              <a:buClrTx/>
              <a:buSzTx/>
              <a:buFontTx/>
              <a:buNone/>
              <a:tabLst/>
              <a:defRPr/>
            </a:pPr>
            <a:r>
              <a:rPr lang="sv-SE" sz="1600" b="1" dirty="0" smtClean="0">
                <a:solidFill>
                  <a:srgbClr val="333333"/>
                </a:solidFill>
              </a:rPr>
              <a:t>2019</a:t>
            </a:r>
            <a:endParaRPr kumimoji="0" lang="sv-SE" sz="1600" b="1" i="0" u="none" strike="noStrike" kern="1200" cap="none" spc="0" normalizeH="0" baseline="0" noProof="0" dirty="0">
              <a:ln>
                <a:noFill/>
              </a:ln>
              <a:solidFill>
                <a:srgbClr val="333333"/>
              </a:solidFill>
              <a:effectLst/>
              <a:uLnTx/>
              <a:uFillTx/>
            </a:endParaRPr>
          </a:p>
        </p:txBody>
      </p:sp>
      <p:cxnSp>
        <p:nvCxnSpPr>
          <p:cNvPr id="25" name="Rak koppling 24"/>
          <p:cNvCxnSpPr/>
          <p:nvPr/>
        </p:nvCxnSpPr>
        <p:spPr>
          <a:xfrm>
            <a:off x="1138271" y="4221922"/>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ruta 25"/>
          <p:cNvSpPr txBox="1"/>
          <p:nvPr/>
        </p:nvSpPr>
        <p:spPr>
          <a:xfrm>
            <a:off x="843832" y="4575774"/>
            <a:ext cx="656227"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600" b="1" i="0" u="none" strike="noStrike" kern="1200" cap="none" spc="0" normalizeH="0" baseline="0" noProof="0" dirty="0" smtClean="0">
                <a:ln>
                  <a:noFill/>
                </a:ln>
                <a:solidFill>
                  <a:srgbClr val="333333"/>
                </a:solidFill>
                <a:effectLst/>
                <a:uLnTx/>
                <a:uFillTx/>
              </a:rPr>
              <a:t>Feb</a:t>
            </a:r>
          </a:p>
          <a:p>
            <a:pPr marL="0" marR="0" lvl="0" indent="0" algn="l" defTabSz="914400" rtl="0" eaLnBrk="1" fontAlgn="base" latinLnBrk="0" hangingPunct="1">
              <a:lnSpc>
                <a:spcPct val="100000"/>
              </a:lnSpc>
              <a:spcBef>
                <a:spcPct val="0"/>
              </a:spcBef>
              <a:spcAft>
                <a:spcPct val="0"/>
              </a:spcAft>
              <a:buClrTx/>
              <a:buSzTx/>
              <a:buFontTx/>
              <a:buNone/>
              <a:tabLst/>
              <a:defRPr/>
            </a:pPr>
            <a:r>
              <a:rPr lang="sv-SE" sz="1600" b="1" dirty="0" smtClean="0">
                <a:solidFill>
                  <a:srgbClr val="333333"/>
                </a:solidFill>
              </a:rPr>
              <a:t>2020</a:t>
            </a:r>
            <a:endParaRPr kumimoji="0" lang="sv-SE" sz="1600" b="1" i="0" u="none" strike="noStrike" kern="1200" cap="none" spc="0" normalizeH="0" baseline="0" noProof="0" dirty="0">
              <a:ln>
                <a:noFill/>
              </a:ln>
              <a:solidFill>
                <a:srgbClr val="333333"/>
              </a:solidFill>
              <a:effectLst/>
              <a:uLnTx/>
              <a:uFillTx/>
            </a:endParaRPr>
          </a:p>
        </p:txBody>
      </p:sp>
      <p:sp>
        <p:nvSpPr>
          <p:cNvPr id="27" name="Rektangel 26"/>
          <p:cNvSpPr/>
          <p:nvPr/>
        </p:nvSpPr>
        <p:spPr>
          <a:xfrm>
            <a:off x="2629490" y="1949156"/>
            <a:ext cx="1446732" cy="1043569"/>
          </a:xfrm>
          <a:prstGeom prst="rect">
            <a:avLst/>
          </a:prstGeom>
          <a:solidFill>
            <a:schemeClr val="bg2"/>
          </a:solidFill>
          <a:ln>
            <a:no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lvl="0" algn="ctr">
              <a:defRPr/>
            </a:pPr>
            <a:r>
              <a:rPr lang="sv-SE" sz="1600" dirty="0">
                <a:solidFill>
                  <a:srgbClr val="FFFFFF"/>
                </a:solidFill>
              </a:rPr>
              <a:t>Komplettering av tidigare inskickat material</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sv-SE" sz="1600" i="0" u="none" strike="noStrike" kern="1200" cap="none" spc="0" normalizeH="0" baseline="0" noProof="0" dirty="0">
              <a:ln>
                <a:noFill/>
              </a:ln>
              <a:solidFill>
                <a:srgbClr val="FFFFFF"/>
              </a:solidFill>
              <a:effectLst/>
              <a:uLnTx/>
              <a:uFillTx/>
              <a:cs typeface="Arial"/>
            </a:endParaRPr>
          </a:p>
        </p:txBody>
      </p:sp>
      <p:cxnSp>
        <p:nvCxnSpPr>
          <p:cNvPr id="29" name="Rak pilkoppling 28"/>
          <p:cNvCxnSpPr/>
          <p:nvPr/>
        </p:nvCxnSpPr>
        <p:spPr>
          <a:xfrm>
            <a:off x="2825522" y="3039786"/>
            <a:ext cx="0" cy="108000"/>
          </a:xfrm>
          <a:prstGeom prst="straightConnector1">
            <a:avLst/>
          </a:prstGeom>
          <a:gradFill flip="none" rotWithShape="1">
            <a:gsLst>
              <a:gs pos="0">
                <a:schemeClr val="accent4"/>
              </a:gs>
              <a:gs pos="50000">
                <a:schemeClr val="accent4">
                  <a:lumMod val="60000"/>
                  <a:lumOff val="40000"/>
                </a:schemeClr>
              </a:gs>
              <a:gs pos="100000">
                <a:schemeClr val="accent4">
                  <a:lumMod val="60000"/>
                  <a:lumOff val="40000"/>
                </a:schemeClr>
              </a:gs>
            </a:gsLst>
            <a:lin ang="2700000" scaled="1"/>
            <a:tileRect/>
          </a:gradFill>
          <a:ln>
            <a:prstDash val="dash"/>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cxnSp>
        <p:nvCxnSpPr>
          <p:cNvPr id="30" name="Rak pilkoppling 29"/>
          <p:cNvCxnSpPr/>
          <p:nvPr/>
        </p:nvCxnSpPr>
        <p:spPr>
          <a:xfrm>
            <a:off x="1139545" y="3141762"/>
            <a:ext cx="0" cy="1036800"/>
          </a:xfrm>
          <a:prstGeom prst="straightConnector1">
            <a:avLst/>
          </a:prstGeom>
          <a:gradFill flip="none" rotWithShape="1">
            <a:gsLst>
              <a:gs pos="0">
                <a:schemeClr val="accent4"/>
              </a:gs>
              <a:gs pos="50000">
                <a:schemeClr val="accent4">
                  <a:lumMod val="60000"/>
                  <a:lumOff val="40000"/>
                </a:schemeClr>
              </a:gs>
              <a:gs pos="100000">
                <a:schemeClr val="accent4">
                  <a:lumMod val="60000"/>
                  <a:lumOff val="40000"/>
                </a:schemeClr>
              </a:gs>
            </a:gsLst>
            <a:lin ang="2700000" scaled="1"/>
            <a:tileRect/>
          </a:gradFill>
          <a:ln w="22225">
            <a:prstDash val="dash"/>
            <a:tailEnd type="triangle" w="lg" len="lg"/>
          </a:ln>
        </p:spPr>
        <p:style>
          <a:lnRef idx="2">
            <a:schemeClr val="accent4">
              <a:shade val="50000"/>
            </a:schemeClr>
          </a:lnRef>
          <a:fillRef idx="1">
            <a:schemeClr val="accent4"/>
          </a:fillRef>
          <a:effectRef idx="0">
            <a:schemeClr val="accent4"/>
          </a:effectRef>
          <a:fontRef idx="minor">
            <a:schemeClr val="lt1"/>
          </a:fontRef>
        </p:style>
      </p:cxnSp>
      <p:cxnSp>
        <p:nvCxnSpPr>
          <p:cNvPr id="31" name="Rak pilkoppling 30"/>
          <p:cNvCxnSpPr/>
          <p:nvPr/>
        </p:nvCxnSpPr>
        <p:spPr>
          <a:xfrm flipH="1">
            <a:off x="1139545" y="3141762"/>
            <a:ext cx="1697620" cy="0"/>
          </a:xfrm>
          <a:prstGeom prst="straightConnector1">
            <a:avLst/>
          </a:prstGeom>
          <a:gradFill flip="none" rotWithShape="1">
            <a:gsLst>
              <a:gs pos="0">
                <a:schemeClr val="accent4"/>
              </a:gs>
              <a:gs pos="50000">
                <a:schemeClr val="accent4">
                  <a:lumMod val="60000"/>
                  <a:lumOff val="40000"/>
                </a:schemeClr>
              </a:gs>
              <a:gs pos="100000">
                <a:schemeClr val="accent4">
                  <a:lumMod val="60000"/>
                  <a:lumOff val="40000"/>
                </a:schemeClr>
              </a:gs>
            </a:gsLst>
            <a:lin ang="2700000" scaled="1"/>
            <a:tileRect/>
          </a:gradFill>
          <a:ln w="22225">
            <a:prstDash val="dash"/>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32" name="Rektangel 31"/>
          <p:cNvSpPr/>
          <p:nvPr/>
        </p:nvSpPr>
        <p:spPr>
          <a:xfrm>
            <a:off x="117122" y="1341562"/>
            <a:ext cx="2376000" cy="1656000"/>
          </a:xfrm>
          <a:prstGeom prst="rect">
            <a:avLst/>
          </a:prstGeom>
          <a:solidFill>
            <a:schemeClr val="bg2"/>
          </a:solidFill>
          <a:ln>
            <a:no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600" i="0" u="none" strike="noStrike" kern="1200" cap="none" spc="0" normalizeH="0" baseline="0" noProof="0" dirty="0" smtClean="0">
                <a:ln>
                  <a:noFill/>
                </a:ln>
                <a:solidFill>
                  <a:srgbClr val="FFFFFF"/>
                </a:solidFill>
                <a:effectLst/>
                <a:uLnTx/>
                <a:uFillTx/>
                <a:cs typeface="Arial"/>
              </a:rPr>
              <a:t>Gemensamt förslag från alla TSO:er i Europa:</a:t>
            </a:r>
          </a:p>
          <a:p>
            <a:pPr marL="171450" marR="0" lvl="0" indent="-17145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sv-SE" sz="1600" dirty="0" smtClean="0">
                <a:solidFill>
                  <a:srgbClr val="FFFFFF"/>
                </a:solidFill>
                <a:cs typeface="Arial"/>
              </a:rPr>
              <a:t>Metod för indelning i elområden</a:t>
            </a:r>
          </a:p>
          <a:p>
            <a:pPr marL="171450" marR="0" lvl="0" indent="-17145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sv-SE" sz="1600" dirty="0" smtClean="0">
                <a:solidFill>
                  <a:srgbClr val="FFFFFF"/>
                </a:solidFill>
                <a:cs typeface="Arial"/>
              </a:rPr>
              <a:t>Förslag på alternativa elområden att utreda</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sv-SE" sz="1600" i="0" u="none" strike="noStrike" kern="1200" cap="none" spc="0" normalizeH="0" baseline="0" noProof="0" dirty="0">
              <a:ln>
                <a:noFill/>
              </a:ln>
              <a:solidFill>
                <a:srgbClr val="FFFFFF"/>
              </a:solidFill>
              <a:effectLst/>
              <a:uLnTx/>
              <a:uFillTx/>
              <a:cs typeface="Arial"/>
            </a:endParaRPr>
          </a:p>
        </p:txBody>
      </p:sp>
      <p:sp>
        <p:nvSpPr>
          <p:cNvPr id="33" name="Rektangel 32"/>
          <p:cNvSpPr/>
          <p:nvPr/>
        </p:nvSpPr>
        <p:spPr>
          <a:xfrm>
            <a:off x="2569195" y="1948972"/>
            <a:ext cx="1446732" cy="1043569"/>
          </a:xfrm>
          <a:prstGeom prst="rect">
            <a:avLst/>
          </a:prstGeom>
          <a:solidFill>
            <a:schemeClr val="bg2"/>
          </a:solidFill>
          <a:ln>
            <a:no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lvl="0" algn="ctr">
              <a:defRPr/>
            </a:pPr>
            <a:r>
              <a:rPr lang="sv-SE" sz="1600" dirty="0">
                <a:solidFill>
                  <a:srgbClr val="FFFFFF"/>
                </a:solidFill>
              </a:rPr>
              <a:t>Komplettering av tidigare inskickat material</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sv-SE" sz="1600" i="0" u="none" strike="noStrike" kern="1200" cap="none" spc="0" normalizeH="0" baseline="0" noProof="0" dirty="0">
              <a:ln>
                <a:noFill/>
              </a:ln>
              <a:solidFill>
                <a:srgbClr val="FFFFFF"/>
              </a:solidFill>
              <a:effectLst/>
              <a:uLnTx/>
              <a:uFillTx/>
              <a:cs typeface="Arial"/>
            </a:endParaRPr>
          </a:p>
        </p:txBody>
      </p:sp>
      <p:sp>
        <p:nvSpPr>
          <p:cNvPr id="5" name="textruta 4"/>
          <p:cNvSpPr txBox="1"/>
          <p:nvPr/>
        </p:nvSpPr>
        <p:spPr>
          <a:xfrm>
            <a:off x="2107672" y="3411210"/>
            <a:ext cx="2189715" cy="738664"/>
          </a:xfrm>
          <a:prstGeom prst="rect">
            <a:avLst/>
          </a:prstGeom>
          <a:noFill/>
        </p:spPr>
        <p:txBody>
          <a:bodyPr wrap="square" lIns="0" tIns="0" rIns="0" bIns="0" rtlCol="0">
            <a:spAutoFit/>
          </a:bodyPr>
          <a:lstStyle/>
          <a:p>
            <a:r>
              <a:rPr lang="sv-SE" sz="1600" dirty="0">
                <a:solidFill>
                  <a:schemeClr val="bg1"/>
                </a:solidFill>
                <a:latin typeface="+mn-lt"/>
              </a:rPr>
              <a:t>Underlag för beslut om alternativa elområden</a:t>
            </a:r>
          </a:p>
          <a:p>
            <a:endParaRPr lang="sv-SE" sz="1600" dirty="0">
              <a:solidFill>
                <a:schemeClr val="bg1"/>
              </a:solidFill>
            </a:endParaRPr>
          </a:p>
        </p:txBody>
      </p:sp>
      <p:cxnSp>
        <p:nvCxnSpPr>
          <p:cNvPr id="35" name="Rak pilkoppling 34"/>
          <p:cNvCxnSpPr/>
          <p:nvPr/>
        </p:nvCxnSpPr>
        <p:spPr>
          <a:xfrm flipV="1">
            <a:off x="4985763" y="4394632"/>
            <a:ext cx="0" cy="853225"/>
          </a:xfrm>
          <a:prstGeom prst="straightConnector1">
            <a:avLst/>
          </a:prstGeom>
          <a:gradFill flip="none" rotWithShape="1">
            <a:gsLst>
              <a:gs pos="0">
                <a:schemeClr val="accent4"/>
              </a:gs>
              <a:gs pos="50000">
                <a:schemeClr val="accent4">
                  <a:lumMod val="60000"/>
                  <a:lumOff val="40000"/>
                </a:schemeClr>
              </a:gs>
              <a:gs pos="100000">
                <a:schemeClr val="accent4">
                  <a:lumMod val="60000"/>
                  <a:lumOff val="40000"/>
                </a:schemeClr>
              </a:gs>
            </a:gsLst>
            <a:lin ang="2700000" scaled="1"/>
            <a:tileRect/>
          </a:gradFill>
          <a:ln>
            <a:prstDash val="dash"/>
            <a:tailEnd type="triangle" w="lg" len="lg"/>
          </a:ln>
        </p:spPr>
        <p:style>
          <a:lnRef idx="2">
            <a:schemeClr val="accent4">
              <a:shade val="50000"/>
            </a:schemeClr>
          </a:lnRef>
          <a:fillRef idx="1">
            <a:schemeClr val="accent4"/>
          </a:fillRef>
          <a:effectRef idx="0">
            <a:schemeClr val="accent4"/>
          </a:effectRef>
          <a:fontRef idx="minor">
            <a:schemeClr val="lt1"/>
          </a:fontRef>
        </p:style>
      </p:cxnSp>
      <p:sp>
        <p:nvSpPr>
          <p:cNvPr id="36" name="Vänster-höger-pil 35"/>
          <p:cNvSpPr/>
          <p:nvPr/>
        </p:nvSpPr>
        <p:spPr>
          <a:xfrm>
            <a:off x="4771966" y="2814839"/>
            <a:ext cx="3517037" cy="1334883"/>
          </a:xfrm>
          <a:prstGeom prst="leftRightArrow">
            <a:avLst>
              <a:gd name="adj1" fmla="val 75439"/>
              <a:gd name="adj2" fmla="val 94062"/>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endParaRPr lang="sv-SE" sz="1600" dirty="0">
              <a:solidFill>
                <a:srgbClr val="FFFFFF"/>
              </a:solidFill>
            </a:endParaRPr>
          </a:p>
        </p:txBody>
      </p:sp>
      <p:sp>
        <p:nvSpPr>
          <p:cNvPr id="6" name="Rektangel 5"/>
          <p:cNvSpPr/>
          <p:nvPr/>
        </p:nvSpPr>
        <p:spPr>
          <a:xfrm>
            <a:off x="4985763" y="3021553"/>
            <a:ext cx="2912024" cy="1200329"/>
          </a:xfrm>
          <a:prstGeom prst="rect">
            <a:avLst/>
          </a:prstGeom>
        </p:spPr>
        <p:txBody>
          <a:bodyPr wrap="square">
            <a:spAutoFit/>
          </a:bodyPr>
          <a:lstStyle/>
          <a:p>
            <a:pPr algn="ctr"/>
            <a:r>
              <a:rPr lang="sv-SE" dirty="0">
                <a:solidFill>
                  <a:srgbClr val="FFFFFF"/>
                </a:solidFill>
                <a:latin typeface="+mn-lt"/>
                <a:cs typeface="Arial"/>
              </a:rPr>
              <a:t>Analysera alternativa indelningar enligt den godkända metoden</a:t>
            </a:r>
          </a:p>
          <a:p>
            <a:pPr algn="ctr"/>
            <a:endParaRPr lang="sv-SE" dirty="0">
              <a:solidFill>
                <a:srgbClr val="FFFFFF"/>
              </a:solidFill>
              <a:latin typeface="Arial"/>
              <a:cs typeface="Arial"/>
            </a:endParaRPr>
          </a:p>
        </p:txBody>
      </p:sp>
      <p:sp>
        <p:nvSpPr>
          <p:cNvPr id="37" name="Rektangel 36"/>
          <p:cNvSpPr/>
          <p:nvPr/>
        </p:nvSpPr>
        <p:spPr>
          <a:xfrm>
            <a:off x="5970551" y="5229994"/>
            <a:ext cx="2129060" cy="49257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600" b="0" i="0" u="none" strike="noStrike" kern="1200" cap="none" spc="0" normalizeH="0" baseline="0" noProof="0" dirty="0" err="1" smtClean="0">
                <a:ln>
                  <a:noFill/>
                </a:ln>
                <a:solidFill>
                  <a:srgbClr val="FFFFFF"/>
                </a:solidFill>
                <a:effectLst/>
                <a:uLnTx/>
                <a:uFillTx/>
                <a:latin typeface="Arial"/>
                <a:cs typeface="Arial"/>
              </a:rPr>
              <a:t>Konsultation</a:t>
            </a:r>
            <a:endParaRPr kumimoji="0" lang="en-AU" sz="1600" b="0" i="0" u="none" strike="noStrike" kern="1200" cap="none" spc="0" normalizeH="0" baseline="0" noProof="0" dirty="0">
              <a:ln>
                <a:noFill/>
              </a:ln>
              <a:solidFill>
                <a:srgbClr val="FFFFFF"/>
              </a:solidFill>
              <a:effectLst/>
              <a:uLnTx/>
              <a:uFillTx/>
              <a:latin typeface="Arial"/>
              <a:cs typeface="Arial"/>
            </a:endParaRPr>
          </a:p>
        </p:txBody>
      </p:sp>
      <p:cxnSp>
        <p:nvCxnSpPr>
          <p:cNvPr id="38" name="Rak pilkoppling 37"/>
          <p:cNvCxnSpPr/>
          <p:nvPr/>
        </p:nvCxnSpPr>
        <p:spPr>
          <a:xfrm flipV="1">
            <a:off x="7135875" y="4399465"/>
            <a:ext cx="3398" cy="817200"/>
          </a:xfrm>
          <a:prstGeom prst="straightConnector1">
            <a:avLst/>
          </a:prstGeom>
          <a:gradFill flip="none" rotWithShape="1">
            <a:gsLst>
              <a:gs pos="0">
                <a:schemeClr val="accent4"/>
              </a:gs>
              <a:gs pos="50000">
                <a:schemeClr val="accent4">
                  <a:lumMod val="60000"/>
                  <a:lumOff val="40000"/>
                </a:schemeClr>
              </a:gs>
              <a:gs pos="100000">
                <a:schemeClr val="accent4">
                  <a:lumMod val="60000"/>
                  <a:lumOff val="40000"/>
                </a:schemeClr>
              </a:gs>
            </a:gsLst>
            <a:lin ang="2700000" scaled="1"/>
            <a:tileRect/>
          </a:gradFill>
          <a:ln>
            <a:prstDash val="dash"/>
            <a:tailEnd type="triangle" w="lg" len="lg"/>
          </a:ln>
        </p:spPr>
        <p:style>
          <a:lnRef idx="2">
            <a:schemeClr val="accent4">
              <a:shade val="50000"/>
            </a:schemeClr>
          </a:lnRef>
          <a:fillRef idx="1">
            <a:schemeClr val="accent4"/>
          </a:fillRef>
          <a:effectRef idx="0">
            <a:schemeClr val="accent4"/>
          </a:effectRef>
          <a:fontRef idx="minor">
            <a:schemeClr val="lt1"/>
          </a:fontRef>
        </p:style>
      </p:cxnSp>
      <p:sp>
        <p:nvSpPr>
          <p:cNvPr id="39" name="textruta 38"/>
          <p:cNvSpPr txBox="1"/>
          <p:nvPr/>
        </p:nvSpPr>
        <p:spPr>
          <a:xfrm>
            <a:off x="4060987" y="4325180"/>
            <a:ext cx="1002217"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sv-SE" sz="1600" b="1" dirty="0" smtClean="0">
                <a:solidFill>
                  <a:srgbClr val="333333"/>
                </a:solidFill>
              </a:rPr>
              <a:t>Augusti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600" b="1" i="0" u="none" strike="noStrike" kern="1200" cap="none" spc="0" normalizeH="0" baseline="0" noProof="0" dirty="0" smtClean="0">
                <a:ln>
                  <a:noFill/>
                </a:ln>
                <a:solidFill>
                  <a:srgbClr val="333333"/>
                </a:solidFill>
                <a:effectLst/>
                <a:uLnTx/>
                <a:uFillTx/>
                <a:latin typeface="Arial" charset="0"/>
                <a:ea typeface="+mn-ea"/>
                <a:cs typeface="Arial" charset="0"/>
              </a:rPr>
              <a:t>2022</a:t>
            </a:r>
            <a:endParaRPr kumimoji="0" lang="sv-SE" sz="1600" b="1" i="0" u="none" strike="noStrike" kern="1200" cap="none" spc="0" normalizeH="0" baseline="0" noProof="0" dirty="0">
              <a:ln>
                <a:noFill/>
              </a:ln>
              <a:solidFill>
                <a:srgbClr val="333333"/>
              </a:solidFill>
              <a:effectLst/>
              <a:uLnTx/>
              <a:uFillTx/>
              <a:latin typeface="Arial" charset="0"/>
              <a:ea typeface="+mn-ea"/>
              <a:cs typeface="Arial" charset="0"/>
            </a:endParaRPr>
          </a:p>
        </p:txBody>
      </p:sp>
      <p:sp>
        <p:nvSpPr>
          <p:cNvPr id="40" name="textruta 39"/>
          <p:cNvSpPr txBox="1"/>
          <p:nvPr/>
        </p:nvSpPr>
        <p:spPr>
          <a:xfrm>
            <a:off x="11251854" y="4808519"/>
            <a:ext cx="75007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600" b="1" i="0" u="none" strike="noStrike" kern="1200" cap="none" spc="0" normalizeH="0" baseline="0" noProof="0" dirty="0" smtClean="0">
                <a:ln>
                  <a:noFill/>
                </a:ln>
                <a:solidFill>
                  <a:srgbClr val="333333"/>
                </a:solidFill>
                <a:effectLst/>
                <a:uLnTx/>
                <a:uFillTx/>
                <a:latin typeface="Arial" charset="0"/>
                <a:ea typeface="+mn-ea"/>
                <a:cs typeface="Arial" charset="0"/>
              </a:rPr>
              <a:t>≥2025</a:t>
            </a:r>
            <a:endParaRPr kumimoji="0" lang="sv-SE" sz="1600" b="1" i="0" u="none" strike="noStrike" kern="1200" cap="none" spc="0" normalizeH="0" baseline="0" noProof="0" dirty="0">
              <a:ln>
                <a:noFill/>
              </a:ln>
              <a:solidFill>
                <a:srgbClr val="333333"/>
              </a:solidFill>
              <a:effectLst/>
              <a:uLnTx/>
              <a:uFillTx/>
              <a:latin typeface="Arial" charset="0"/>
              <a:ea typeface="+mn-ea"/>
              <a:cs typeface="Arial" charset="0"/>
            </a:endParaRPr>
          </a:p>
        </p:txBody>
      </p:sp>
      <p:cxnSp>
        <p:nvCxnSpPr>
          <p:cNvPr id="41" name="Rak pilkoppling 40"/>
          <p:cNvCxnSpPr/>
          <p:nvPr/>
        </p:nvCxnSpPr>
        <p:spPr>
          <a:xfrm flipV="1">
            <a:off x="11852439" y="4357355"/>
            <a:ext cx="0" cy="468000"/>
          </a:xfrm>
          <a:prstGeom prst="straightConnector1">
            <a:avLst/>
          </a:prstGeom>
          <a:gradFill flip="none" rotWithShape="1">
            <a:gsLst>
              <a:gs pos="0">
                <a:schemeClr val="accent4"/>
              </a:gs>
              <a:gs pos="50000">
                <a:schemeClr val="accent4">
                  <a:lumMod val="60000"/>
                  <a:lumOff val="40000"/>
                </a:schemeClr>
              </a:gs>
              <a:gs pos="100000">
                <a:schemeClr val="accent4">
                  <a:lumMod val="60000"/>
                  <a:lumOff val="40000"/>
                </a:schemeClr>
              </a:gs>
            </a:gsLst>
            <a:lin ang="2700000" scaled="1"/>
            <a:tileRect/>
          </a:gradFill>
          <a:ln w="22225">
            <a:solidFill>
              <a:schemeClr val="accent5">
                <a:lumMod val="50000"/>
              </a:schemeClr>
            </a:solidFill>
            <a:prstDash val="dash"/>
            <a:tailEnd type="triangle" w="lg" len="lg"/>
          </a:ln>
        </p:spPr>
        <p:style>
          <a:lnRef idx="2">
            <a:schemeClr val="accent4">
              <a:shade val="50000"/>
            </a:schemeClr>
          </a:lnRef>
          <a:fillRef idx="1">
            <a:schemeClr val="accent4"/>
          </a:fillRef>
          <a:effectRef idx="0">
            <a:schemeClr val="accent4"/>
          </a:effectRef>
          <a:fontRef idx="minor">
            <a:schemeClr val="lt1"/>
          </a:fontRef>
        </p:style>
      </p:cxnSp>
      <p:cxnSp>
        <p:nvCxnSpPr>
          <p:cNvPr id="43" name="Rak pilkoppling 42"/>
          <p:cNvCxnSpPr/>
          <p:nvPr/>
        </p:nvCxnSpPr>
        <p:spPr>
          <a:xfrm flipV="1">
            <a:off x="11852439" y="3820482"/>
            <a:ext cx="5788" cy="506173"/>
          </a:xfrm>
          <a:prstGeom prst="straightConnector1">
            <a:avLst/>
          </a:prstGeom>
          <a:gradFill flip="none" rotWithShape="1">
            <a:gsLst>
              <a:gs pos="0">
                <a:schemeClr val="accent4"/>
              </a:gs>
              <a:gs pos="50000">
                <a:schemeClr val="accent4">
                  <a:lumMod val="60000"/>
                  <a:lumOff val="40000"/>
                </a:schemeClr>
              </a:gs>
              <a:gs pos="100000">
                <a:schemeClr val="accent4">
                  <a:lumMod val="60000"/>
                  <a:lumOff val="40000"/>
                </a:schemeClr>
              </a:gs>
            </a:gsLst>
            <a:lin ang="2700000" scaled="1"/>
            <a:tileRect/>
          </a:gradFill>
          <a:ln w="22225">
            <a:solidFill>
              <a:schemeClr val="accent5">
                <a:lumMod val="50000"/>
              </a:schemeClr>
            </a:solidFill>
            <a:prstDash val="dash"/>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44" name="textruta 43"/>
          <p:cNvSpPr txBox="1"/>
          <p:nvPr/>
        </p:nvSpPr>
        <p:spPr>
          <a:xfrm>
            <a:off x="7642655" y="4365436"/>
            <a:ext cx="1017864" cy="5821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sv-SE" sz="1600" b="1" dirty="0" smtClean="0">
                <a:solidFill>
                  <a:srgbClr val="333333"/>
                </a:solidFill>
              </a:rPr>
              <a:t>Augusti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600" b="1" i="0" u="none" strike="noStrike" kern="1200" cap="none" spc="0" normalizeH="0" baseline="0" noProof="0" dirty="0" smtClean="0">
                <a:ln>
                  <a:noFill/>
                </a:ln>
                <a:solidFill>
                  <a:srgbClr val="333333"/>
                </a:solidFill>
                <a:effectLst/>
                <a:uLnTx/>
                <a:uFillTx/>
                <a:latin typeface="Arial" charset="0"/>
                <a:ea typeface="+mn-ea"/>
                <a:cs typeface="Arial" charset="0"/>
              </a:rPr>
              <a:t>2023</a:t>
            </a:r>
            <a:endParaRPr kumimoji="0" lang="sv-SE" sz="1600" b="1" i="0" u="none" strike="noStrike" kern="1200" cap="none" spc="0" normalizeH="0" baseline="0" noProof="0" dirty="0">
              <a:ln>
                <a:noFill/>
              </a:ln>
              <a:solidFill>
                <a:srgbClr val="333333"/>
              </a:solidFill>
              <a:effectLst/>
              <a:uLnTx/>
              <a:uFillTx/>
              <a:latin typeface="Arial" charset="0"/>
              <a:ea typeface="+mn-ea"/>
              <a:cs typeface="Arial" charset="0"/>
            </a:endParaRPr>
          </a:p>
        </p:txBody>
      </p:sp>
    </p:spTree>
    <p:extLst>
      <p:ext uri="{BB962C8B-B14F-4D97-AF65-F5344CB8AC3E}">
        <p14:creationId xmlns:p14="http://schemas.microsoft.com/office/powerpoint/2010/main" val="2696940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sv-SE" dirty="0" smtClean="0"/>
              <a:t>Paus och frågestund</a:t>
            </a:r>
            <a:endParaRPr lang="sv-SE" dirty="0"/>
          </a:p>
        </p:txBody>
      </p:sp>
      <p:sp>
        <p:nvSpPr>
          <p:cNvPr id="25602" name="Platshållare för bildnummer 5"/>
          <p:cNvSpPr>
            <a:spLocks noGrp="1"/>
          </p:cNvSpPr>
          <p:nvPr>
            <p:ph type="sldNum" sz="quarter" idx="4294967295"/>
          </p:nvPr>
        </p:nvSpPr>
        <p:spPr>
          <a:xfrm>
            <a:off x="11476038" y="250825"/>
            <a:ext cx="719137" cy="225425"/>
          </a:xfrm>
          <a:noFill/>
        </p:spPr>
        <p:txBody>
          <a:bodyPr/>
          <a:lstStyle>
            <a:lvl1pPr eaLnBrk="0" hangingPunct="0">
              <a:defRPr>
                <a:solidFill>
                  <a:schemeClr val="tx1"/>
                </a:solidFill>
                <a:latin typeface="Arial" charset="0"/>
                <a:cs typeface="Arial" charset="0"/>
              </a:defRPr>
            </a:lvl1pPr>
            <a:lvl2pPr marL="884556" indent="-340214" eaLnBrk="0" hangingPunct="0">
              <a:defRPr>
                <a:solidFill>
                  <a:schemeClr val="tx1"/>
                </a:solidFill>
                <a:latin typeface="Arial" charset="0"/>
                <a:cs typeface="Arial" charset="0"/>
              </a:defRPr>
            </a:lvl2pPr>
            <a:lvl3pPr marL="1360856" indent="-272171" eaLnBrk="0" hangingPunct="0">
              <a:defRPr>
                <a:solidFill>
                  <a:schemeClr val="tx1"/>
                </a:solidFill>
                <a:latin typeface="Arial" charset="0"/>
                <a:cs typeface="Arial" charset="0"/>
              </a:defRPr>
            </a:lvl3pPr>
            <a:lvl4pPr marL="1905198" indent="-272171" eaLnBrk="0" hangingPunct="0">
              <a:defRPr>
                <a:solidFill>
                  <a:schemeClr val="tx1"/>
                </a:solidFill>
                <a:latin typeface="Arial" charset="0"/>
                <a:cs typeface="Arial" charset="0"/>
              </a:defRPr>
            </a:lvl4pPr>
            <a:lvl5pPr marL="2449540" indent="-272171" eaLnBrk="0" hangingPunct="0">
              <a:defRPr>
                <a:solidFill>
                  <a:schemeClr val="tx1"/>
                </a:solidFill>
                <a:latin typeface="Arial" charset="0"/>
                <a:cs typeface="Arial" charset="0"/>
              </a:defRPr>
            </a:lvl5pPr>
            <a:lvl6pPr marL="2993883" indent="-272171" eaLnBrk="0" fontAlgn="base" hangingPunct="0">
              <a:spcBef>
                <a:spcPct val="0"/>
              </a:spcBef>
              <a:spcAft>
                <a:spcPct val="0"/>
              </a:spcAft>
              <a:defRPr>
                <a:solidFill>
                  <a:schemeClr val="tx1"/>
                </a:solidFill>
                <a:latin typeface="Arial" charset="0"/>
                <a:cs typeface="Arial" charset="0"/>
              </a:defRPr>
            </a:lvl6pPr>
            <a:lvl7pPr marL="3538225" indent="-272171" eaLnBrk="0" fontAlgn="base" hangingPunct="0">
              <a:spcBef>
                <a:spcPct val="0"/>
              </a:spcBef>
              <a:spcAft>
                <a:spcPct val="0"/>
              </a:spcAft>
              <a:defRPr>
                <a:solidFill>
                  <a:schemeClr val="tx1"/>
                </a:solidFill>
                <a:latin typeface="Arial" charset="0"/>
                <a:cs typeface="Arial" charset="0"/>
              </a:defRPr>
            </a:lvl7pPr>
            <a:lvl8pPr marL="4082567" indent="-272171" eaLnBrk="0" fontAlgn="base" hangingPunct="0">
              <a:spcBef>
                <a:spcPct val="0"/>
              </a:spcBef>
              <a:spcAft>
                <a:spcPct val="0"/>
              </a:spcAft>
              <a:defRPr>
                <a:solidFill>
                  <a:schemeClr val="tx1"/>
                </a:solidFill>
                <a:latin typeface="Arial" charset="0"/>
                <a:cs typeface="Arial" charset="0"/>
              </a:defRPr>
            </a:lvl8pPr>
            <a:lvl9pPr marL="4626910" indent="-272171" eaLnBrk="0" fontAlgn="base" hangingPunct="0">
              <a:spcBef>
                <a:spcPct val="0"/>
              </a:spcBef>
              <a:spcAft>
                <a:spcPct val="0"/>
              </a:spcAft>
              <a:defRPr>
                <a:solidFill>
                  <a:schemeClr val="tx1"/>
                </a:solidFill>
                <a:latin typeface="Arial" charset="0"/>
                <a:cs typeface="Arial" charset="0"/>
              </a:defRPr>
            </a:lvl9pPr>
          </a:lstStyle>
          <a:p>
            <a:pPr eaLnBrk="1" hangingPunct="1"/>
            <a:fld id="{5D444CEE-5940-4A8D-BEE0-E3964F11CE4F}" type="slidenum">
              <a:rPr lang="sv-SE">
                <a:solidFill>
                  <a:schemeClr val="bg1"/>
                </a:solidFill>
              </a:rPr>
              <a:pPr eaLnBrk="1" hangingPunct="1"/>
              <a:t>16</a:t>
            </a:fld>
            <a:endParaRPr lang="sv-SE">
              <a:solidFill>
                <a:schemeClr val="bg1"/>
              </a:solidFill>
            </a:endParaRPr>
          </a:p>
        </p:txBody>
      </p:sp>
      <p:sp>
        <p:nvSpPr>
          <p:cNvPr id="2" name="Platshållare för innehåll 1"/>
          <p:cNvSpPr>
            <a:spLocks noGrp="1"/>
          </p:cNvSpPr>
          <p:nvPr>
            <p:ph idx="1"/>
          </p:nvPr>
        </p:nvSpPr>
        <p:spPr/>
        <p:txBody>
          <a:bodyPr/>
          <a:lstStyle/>
          <a:p>
            <a:endParaRPr lang="sv-SE"/>
          </a:p>
        </p:txBody>
      </p:sp>
    </p:spTree>
    <p:extLst>
      <p:ext uri="{BB962C8B-B14F-4D97-AF65-F5344CB8AC3E}">
        <p14:creationId xmlns:p14="http://schemas.microsoft.com/office/powerpoint/2010/main" val="3138386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410" y="571713"/>
            <a:ext cx="3841361" cy="729414"/>
          </a:xfrm>
        </p:spPr>
        <p:txBody>
          <a:bodyPr/>
          <a:lstStyle/>
          <a:p>
            <a:r>
              <a:rPr lang="sv-SE" sz="2400" dirty="0" smtClean="0"/>
              <a:t>Vad är en simulering?</a:t>
            </a:r>
            <a:endParaRPr lang="sv-SE" sz="2400" dirty="0"/>
          </a:p>
        </p:txBody>
      </p:sp>
      <p:sp>
        <p:nvSpPr>
          <p:cNvPr id="3" name="Content Placeholder 2"/>
          <p:cNvSpPr>
            <a:spLocks noGrp="1"/>
          </p:cNvSpPr>
          <p:nvPr>
            <p:ph idx="1"/>
          </p:nvPr>
        </p:nvSpPr>
        <p:spPr>
          <a:xfrm>
            <a:off x="388705" y="1341562"/>
            <a:ext cx="4700770" cy="4664254"/>
          </a:xfrm>
        </p:spPr>
        <p:txBody>
          <a:bodyPr/>
          <a:lstStyle/>
          <a:p>
            <a:r>
              <a:rPr lang="sv-SE" sz="1200" dirty="0" smtClean="0"/>
              <a:t>Simuleringarna görs i marknadsmodelleringsprogrammet BID3</a:t>
            </a:r>
          </a:p>
          <a:p>
            <a:r>
              <a:rPr lang="sv-SE" sz="1200" dirty="0" smtClean="0"/>
              <a:t>Utveckling av programvaran var nödvändig för att uppfylla </a:t>
            </a:r>
            <a:r>
              <a:rPr lang="sv-SE" sz="1200" dirty="0" err="1" smtClean="0"/>
              <a:t>ACERs</a:t>
            </a:r>
            <a:r>
              <a:rPr lang="sv-SE" sz="1200" dirty="0" smtClean="0"/>
              <a:t> krav på modellen:</a:t>
            </a:r>
          </a:p>
          <a:p>
            <a:pPr lvl="1"/>
            <a:r>
              <a:rPr lang="sv-SE" sz="1200" dirty="0" smtClean="0"/>
              <a:t>Utveckling av nodprisfunktionaliteten</a:t>
            </a:r>
          </a:p>
          <a:p>
            <a:pPr lvl="1"/>
            <a:r>
              <a:rPr lang="sv-SE" sz="1200" dirty="0" smtClean="0"/>
              <a:t>Kapacitetsberäkning med </a:t>
            </a:r>
            <a:r>
              <a:rPr lang="sv-SE" sz="1200" dirty="0" err="1" smtClean="0"/>
              <a:t>Flow-based</a:t>
            </a:r>
            <a:endParaRPr lang="sv-SE" sz="1200" dirty="0" smtClean="0"/>
          </a:p>
          <a:p>
            <a:pPr lvl="1"/>
            <a:r>
              <a:rPr lang="sv-SE" sz="1200" dirty="0" smtClean="0"/>
              <a:t>Utveckling av funktionaliteten för avhjälpande åtgärder</a:t>
            </a:r>
          </a:p>
          <a:p>
            <a:r>
              <a:rPr lang="sv-SE" sz="1200" dirty="0" smtClean="0"/>
              <a:t>3 väderår simuleras: 1989, 1995 och 2009</a:t>
            </a:r>
          </a:p>
          <a:p>
            <a:r>
              <a:rPr lang="sv-SE" sz="1200" dirty="0" smtClean="0"/>
              <a:t>Simulerar intakt nät</a:t>
            </a:r>
          </a:p>
          <a:p>
            <a:r>
              <a:rPr lang="sv-SE" sz="1200" dirty="0" smtClean="0"/>
              <a:t>En eller flera känslighetsanalyser kommer även att genomföras för att undersöka hur påverkar utfallet (till exempel ett torrår)</a:t>
            </a:r>
          </a:p>
        </p:txBody>
      </p:sp>
      <p:grpSp>
        <p:nvGrpSpPr>
          <p:cNvPr id="41" name="Group 40"/>
          <p:cNvGrpSpPr/>
          <p:nvPr/>
        </p:nvGrpSpPr>
        <p:grpSpPr>
          <a:xfrm>
            <a:off x="5003528" y="1197546"/>
            <a:ext cx="7093682" cy="4294554"/>
            <a:chOff x="4873918" y="1223473"/>
            <a:chExt cx="7093682" cy="4294554"/>
          </a:xfrm>
        </p:grpSpPr>
        <p:grpSp>
          <p:nvGrpSpPr>
            <p:cNvPr id="17" name="Group 16"/>
            <p:cNvGrpSpPr/>
            <p:nvPr/>
          </p:nvGrpSpPr>
          <p:grpSpPr>
            <a:xfrm>
              <a:off x="5089478" y="1223473"/>
              <a:ext cx="6878121" cy="3635366"/>
              <a:chOff x="2625232" y="1793218"/>
              <a:chExt cx="10031382" cy="3706062"/>
            </a:xfrm>
          </p:grpSpPr>
          <p:sp>
            <p:nvSpPr>
              <p:cNvPr id="18" name="Rectangle 59">
                <a:extLst>
                  <a:ext uri="{FF2B5EF4-FFF2-40B4-BE49-F238E27FC236}">
                    <a16:creationId xmlns:a16="http://schemas.microsoft.com/office/drawing/2014/main" id="{94BA6A09-3DB9-4BD2-BF47-018A09AA5338}"/>
                  </a:ext>
                </a:extLst>
              </p:cNvPr>
              <p:cNvSpPr/>
              <p:nvPr/>
            </p:nvSpPr>
            <p:spPr>
              <a:xfrm>
                <a:off x="2625232" y="4762630"/>
                <a:ext cx="1699306" cy="736650"/>
              </a:xfrm>
              <a:prstGeom prst="rect">
                <a:avLst/>
              </a:prstGeom>
              <a:solidFill>
                <a:srgbClr val="0070C0">
                  <a:alpha val="8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FFFFFF"/>
                    </a:solidFill>
                    <a:effectLst/>
                    <a:uLnTx/>
                    <a:uFillTx/>
                    <a:latin typeface="Segoe UI"/>
                    <a:ea typeface="+mn-ea"/>
                    <a:cs typeface="+mn-cs"/>
                  </a:rPr>
                  <a:t>Alternativa</a:t>
                </a:r>
                <a:r>
                  <a:rPr kumimoji="0" lang="en-GB" sz="1200" b="0" i="0" u="none" strike="noStrike" kern="0" cap="none" spc="0" normalizeH="0" baseline="0" noProof="0" dirty="0" smtClean="0">
                    <a:ln>
                      <a:noFill/>
                    </a:ln>
                    <a:solidFill>
                      <a:srgbClr val="FFFFFF"/>
                    </a:solidFill>
                    <a:effectLst/>
                    <a:uLnTx/>
                    <a:uFillTx/>
                    <a:latin typeface="Segoe UI"/>
                    <a:ea typeface="+mn-ea"/>
                    <a:cs typeface="+mn-cs"/>
                  </a:rPr>
                  <a:t> elområden</a:t>
                </a:r>
                <a:endParaRPr kumimoji="0" lang="en-GB" sz="1200" b="0" i="0" u="none" strike="noStrike" kern="0" cap="none" spc="0" normalizeH="0" baseline="0" noProof="0" dirty="0">
                  <a:ln>
                    <a:noFill/>
                  </a:ln>
                  <a:solidFill>
                    <a:srgbClr val="FFFFFF"/>
                  </a:solidFill>
                  <a:effectLst/>
                  <a:uLnTx/>
                  <a:uFillTx/>
                  <a:latin typeface="Segoe UI"/>
                  <a:ea typeface="+mn-ea"/>
                  <a:cs typeface="+mn-cs"/>
                </a:endParaRPr>
              </a:p>
            </p:txBody>
          </p:sp>
          <p:sp>
            <p:nvSpPr>
              <p:cNvPr id="19" name="Rectangle 58">
                <a:extLst>
                  <a:ext uri="{FF2B5EF4-FFF2-40B4-BE49-F238E27FC236}">
                    <a16:creationId xmlns:a16="http://schemas.microsoft.com/office/drawing/2014/main" id="{9CBA4934-6BF3-4BBA-A6D3-B17AFE49B16F}"/>
                  </a:ext>
                </a:extLst>
              </p:cNvPr>
              <p:cNvSpPr/>
              <p:nvPr/>
            </p:nvSpPr>
            <p:spPr>
              <a:xfrm>
                <a:off x="5953571" y="2626175"/>
                <a:ext cx="3441585" cy="2454826"/>
              </a:xfrm>
              <a:prstGeom prst="rect">
                <a:avLst/>
              </a:prstGeom>
              <a:solidFill>
                <a:srgbClr val="002F56">
                  <a:alpha val="8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smtClean="0">
                    <a:ln>
                      <a:noFill/>
                    </a:ln>
                    <a:solidFill>
                      <a:srgbClr val="FFFFFF"/>
                    </a:solidFill>
                    <a:effectLst/>
                    <a:uLnTx/>
                    <a:uFillTx/>
                    <a:latin typeface="Segoe UI"/>
                    <a:ea typeface="+mn-ea"/>
                    <a:cs typeface="+mn-cs"/>
                  </a:rPr>
                  <a:t>BID3</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800" b="0" i="0" u="none" strike="noStrike" kern="0" cap="none" spc="0" normalizeH="0" baseline="0" noProof="0" dirty="0" smtClean="0">
                  <a:ln>
                    <a:noFill/>
                  </a:ln>
                  <a:solidFill>
                    <a:srgbClr val="FFFFFF"/>
                  </a:solidFill>
                  <a:effectLst/>
                  <a:uLnTx/>
                  <a:uFillTx/>
                  <a:latin typeface="Segoe U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800" b="0" i="0" u="none" strike="noStrike" kern="0" cap="none" spc="0" normalizeH="0" baseline="0" noProof="0" dirty="0">
                  <a:ln>
                    <a:noFill/>
                  </a:ln>
                  <a:solidFill>
                    <a:srgbClr val="FFFFFF"/>
                  </a:solidFill>
                  <a:effectLst/>
                  <a:uLnTx/>
                  <a:uFillTx/>
                  <a:latin typeface="Segoe UI"/>
                  <a:ea typeface="+mn-ea"/>
                  <a:cs typeface="+mn-cs"/>
                </a:endParaRPr>
              </a:p>
            </p:txBody>
          </p:sp>
          <p:cxnSp>
            <p:nvCxnSpPr>
              <p:cNvPr id="20" name="Vinklad koppling 14"/>
              <p:cNvCxnSpPr/>
              <p:nvPr/>
            </p:nvCxnSpPr>
            <p:spPr>
              <a:xfrm>
                <a:off x="4354919" y="2380158"/>
                <a:ext cx="1615937" cy="903060"/>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21" name="Vinklad koppling 16"/>
              <p:cNvCxnSpPr>
                <a:endCxn id="19" idx="1"/>
              </p:cNvCxnSpPr>
              <p:nvPr/>
            </p:nvCxnSpPr>
            <p:spPr>
              <a:xfrm>
                <a:off x="4354919" y="3853588"/>
                <a:ext cx="15986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Vinklad koppling 18"/>
              <p:cNvCxnSpPr>
                <a:stCxn id="18" idx="3"/>
              </p:cNvCxnSpPr>
              <p:nvPr/>
            </p:nvCxnSpPr>
            <p:spPr>
              <a:xfrm flipV="1">
                <a:off x="4324538" y="4488177"/>
                <a:ext cx="1629031" cy="642757"/>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23" name="Rectangle 58">
                <a:extLst>
                  <a:ext uri="{FF2B5EF4-FFF2-40B4-BE49-F238E27FC236}">
                    <a16:creationId xmlns:a16="http://schemas.microsoft.com/office/drawing/2014/main" id="{9CBA4934-6BF3-4BBA-A6D3-B17AFE49B16F}"/>
                  </a:ext>
                </a:extLst>
              </p:cNvPr>
              <p:cNvSpPr/>
              <p:nvPr/>
            </p:nvSpPr>
            <p:spPr>
              <a:xfrm>
                <a:off x="10396702" y="4275747"/>
                <a:ext cx="2259912" cy="573352"/>
              </a:xfrm>
              <a:prstGeom prst="rect">
                <a:avLst/>
              </a:prstGeom>
              <a:solidFill>
                <a:srgbClr val="0070C0">
                  <a:alpha val="8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FFFFFF"/>
                    </a:solidFill>
                    <a:effectLst/>
                    <a:uLnTx/>
                    <a:uFillTx/>
                    <a:latin typeface="Segoe UI"/>
                    <a:ea typeface="+mn-ea"/>
                    <a:cs typeface="+mn-cs"/>
                  </a:rPr>
                  <a:t>Indikatorresultat</a:t>
                </a:r>
                <a:endParaRPr kumimoji="0" lang="en-GB" sz="1200" b="0" i="0" u="none" strike="noStrike" kern="0" cap="none" spc="0" normalizeH="0" baseline="0" noProof="0" dirty="0">
                  <a:ln>
                    <a:noFill/>
                  </a:ln>
                  <a:solidFill>
                    <a:srgbClr val="FFFFFF"/>
                  </a:solidFill>
                  <a:effectLst/>
                  <a:uLnTx/>
                  <a:uFillTx/>
                  <a:latin typeface="Segoe UI"/>
                  <a:ea typeface="+mn-ea"/>
                  <a:cs typeface="+mn-cs"/>
                </a:endParaRPr>
              </a:p>
            </p:txBody>
          </p:sp>
          <p:cxnSp>
            <p:nvCxnSpPr>
              <p:cNvPr id="24" name="Rak pilkoppling 44"/>
              <p:cNvCxnSpPr>
                <a:stCxn id="19" idx="3"/>
                <a:endCxn id="23" idx="1"/>
              </p:cNvCxnSpPr>
              <p:nvPr/>
            </p:nvCxnSpPr>
            <p:spPr>
              <a:xfrm>
                <a:off x="9395157" y="3853588"/>
                <a:ext cx="1001545" cy="708836"/>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25" name="textruta 46"/>
              <p:cNvSpPr txBox="1"/>
              <p:nvPr/>
            </p:nvSpPr>
            <p:spPr>
              <a:xfrm>
                <a:off x="6237561" y="3606611"/>
                <a:ext cx="2898225" cy="1129543"/>
              </a:xfrm>
              <a:prstGeom prst="rect">
                <a:avLst/>
              </a:prstGeom>
              <a:noFill/>
            </p:spPr>
            <p:txBody>
              <a:bodyPr wrap="square" rtlCol="0">
                <a:spAutoFit/>
              </a:bodyPr>
              <a:lstStyle/>
              <a:p>
                <a:pPr marL="228600" indent="-228600">
                  <a:buAutoNum type="arabicPeriod"/>
                </a:pPr>
                <a:r>
                  <a:rPr lang="sv-SE" sz="1100" dirty="0" smtClean="0">
                    <a:solidFill>
                      <a:schemeClr val="bg1"/>
                    </a:solidFill>
                  </a:rPr>
                  <a:t>Kapacitetsberäkning</a:t>
                </a:r>
                <a:endParaRPr lang="sv-SE" sz="1100" dirty="0">
                  <a:solidFill>
                    <a:schemeClr val="bg1"/>
                  </a:solidFill>
                </a:endParaRPr>
              </a:p>
              <a:p>
                <a:pPr marL="228600" indent="-228600">
                  <a:buAutoNum type="arabicPeriod"/>
                </a:pPr>
                <a:r>
                  <a:rPr lang="sv-SE" sz="1100" dirty="0" smtClean="0">
                    <a:solidFill>
                      <a:schemeClr val="bg1"/>
                    </a:solidFill>
                  </a:rPr>
                  <a:t>Marknadskoppling</a:t>
                </a:r>
              </a:p>
              <a:p>
                <a:pPr marL="228600" indent="-228600">
                  <a:buAutoNum type="arabicPeriod"/>
                </a:pPr>
                <a:r>
                  <a:rPr lang="sv-SE" sz="1100" dirty="0" smtClean="0">
                    <a:solidFill>
                      <a:schemeClr val="bg1"/>
                    </a:solidFill>
                  </a:rPr>
                  <a:t>Driftsäkerhetsanalys</a:t>
                </a:r>
              </a:p>
              <a:p>
                <a:pPr marL="228600" indent="-228600">
                  <a:buAutoNum type="arabicPeriod"/>
                </a:pPr>
                <a:r>
                  <a:rPr lang="sv-SE" sz="1100" dirty="0" smtClean="0">
                    <a:solidFill>
                      <a:schemeClr val="bg1"/>
                    </a:solidFill>
                  </a:rPr>
                  <a:t>Avhjälpande åtgärder</a:t>
                </a:r>
              </a:p>
              <a:p>
                <a:pPr marL="228600" indent="-228600">
                  <a:buAutoNum type="arabicPeriod"/>
                </a:pPr>
                <a:r>
                  <a:rPr lang="sv-SE" sz="1100" dirty="0" smtClean="0">
                    <a:solidFill>
                      <a:schemeClr val="bg1"/>
                    </a:solidFill>
                  </a:rPr>
                  <a:t>Slingaflödesanalys</a:t>
                </a:r>
              </a:p>
              <a:p>
                <a:pPr marL="228600" indent="-228600">
                  <a:buAutoNum type="arabicPeriod"/>
                </a:pPr>
                <a:endParaRPr lang="sv-SE" sz="1100" dirty="0">
                  <a:solidFill>
                    <a:schemeClr val="bg1"/>
                  </a:solidFill>
                </a:endParaRPr>
              </a:p>
            </p:txBody>
          </p:sp>
          <p:pic>
            <p:nvPicPr>
              <p:cNvPr id="26" name="Picture 2" descr="NEP2019: OVERVIEW OF MARKET MODEL BID3">
                <a:extLst>
                  <a:ext uri="{FF2B5EF4-FFF2-40B4-BE49-F238E27FC236}">
                    <a16:creationId xmlns:a16="http://schemas.microsoft.com/office/drawing/2014/main" id="{4EBA67FC-36BF-4FBE-9C54-BD48E7347A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9334" b="10017"/>
              <a:stretch/>
            </p:blipFill>
            <p:spPr bwMode="auto">
              <a:xfrm>
                <a:off x="7175242" y="1793218"/>
                <a:ext cx="998242" cy="768205"/>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58">
              <a:extLst>
                <a:ext uri="{FF2B5EF4-FFF2-40B4-BE49-F238E27FC236}">
                  <a16:creationId xmlns:a16="http://schemas.microsoft.com/office/drawing/2014/main" id="{9CBA4934-6BF3-4BBA-A6D3-B17AFE49B16F}"/>
                </a:ext>
              </a:extLst>
            </p:cNvPr>
            <p:cNvSpPr/>
            <p:nvPr/>
          </p:nvSpPr>
          <p:spPr>
            <a:xfrm>
              <a:off x="10418067" y="2091206"/>
              <a:ext cx="1549533" cy="510685"/>
            </a:xfrm>
            <a:prstGeom prst="rect">
              <a:avLst/>
            </a:prstGeom>
            <a:solidFill>
              <a:srgbClr val="00B050">
                <a:alpha val="8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rgbClr val="FFFFFF"/>
                  </a:solidFill>
                  <a:effectLst/>
                  <a:uLnTx/>
                  <a:uFillTx/>
                  <a:latin typeface="Segoe UI"/>
                  <a:ea typeface="+mn-ea"/>
                  <a:cs typeface="+mn-cs"/>
                </a:rPr>
                <a:t>LMP-</a:t>
              </a:r>
              <a:r>
                <a:rPr kumimoji="0" lang="en-GB" sz="1200" b="0" i="0" u="none" strike="noStrike" kern="0" cap="none" spc="0" normalizeH="0" baseline="0" noProof="0" dirty="0" err="1" smtClean="0">
                  <a:ln>
                    <a:noFill/>
                  </a:ln>
                  <a:solidFill>
                    <a:srgbClr val="FFFFFF"/>
                  </a:solidFill>
                  <a:effectLst/>
                  <a:uLnTx/>
                  <a:uFillTx/>
                  <a:latin typeface="Segoe UI"/>
                  <a:ea typeface="+mn-ea"/>
                  <a:cs typeface="+mn-cs"/>
                </a:rPr>
                <a:t>resultat</a:t>
              </a:r>
              <a:endParaRPr kumimoji="0" lang="en-GB" sz="1200" b="0" i="0" u="none" strike="noStrike" kern="0" cap="none" spc="0" normalizeH="0" baseline="0" noProof="0" dirty="0">
                <a:ln>
                  <a:noFill/>
                </a:ln>
                <a:solidFill>
                  <a:srgbClr val="FFFFFF"/>
                </a:solidFill>
                <a:effectLst/>
                <a:uLnTx/>
                <a:uFillTx/>
                <a:latin typeface="Segoe UI"/>
                <a:ea typeface="+mn-ea"/>
                <a:cs typeface="+mn-cs"/>
              </a:endParaRPr>
            </a:p>
          </p:txBody>
        </p:sp>
        <p:cxnSp>
          <p:nvCxnSpPr>
            <p:cNvPr id="28" name="Rak pilkoppling 44"/>
            <p:cNvCxnSpPr>
              <a:stCxn id="19" idx="3"/>
              <a:endCxn id="27" idx="1"/>
            </p:cNvCxnSpPr>
            <p:nvPr/>
          </p:nvCxnSpPr>
          <p:spPr>
            <a:xfrm flipV="1">
              <a:off x="9731347" y="2346549"/>
              <a:ext cx="686720" cy="897991"/>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29" name="Rectangle 58">
              <a:extLst>
                <a:ext uri="{FF2B5EF4-FFF2-40B4-BE49-F238E27FC236}">
                  <a16:creationId xmlns:a16="http://schemas.microsoft.com/office/drawing/2014/main" id="{9CBA4934-6BF3-4BBA-A6D3-B17AFE49B16F}"/>
                </a:ext>
              </a:extLst>
            </p:cNvPr>
            <p:cNvSpPr/>
            <p:nvPr/>
          </p:nvSpPr>
          <p:spPr>
            <a:xfrm>
              <a:off x="9762661" y="4644997"/>
              <a:ext cx="1668698" cy="390008"/>
            </a:xfrm>
            <a:prstGeom prst="rect">
              <a:avLst/>
            </a:prstGeom>
            <a:solidFill>
              <a:srgbClr val="0070C0">
                <a:alpha val="8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err="1" smtClean="0">
                  <a:solidFill>
                    <a:srgbClr val="FFFFFF"/>
                  </a:solidFill>
                  <a:latin typeface="Segoe UI"/>
                  <a:cs typeface="+mn-cs"/>
                </a:rPr>
                <a:t>Elområdesjämförelse</a:t>
              </a:r>
              <a:endParaRPr kumimoji="0" lang="en-GB" sz="1200" b="0" i="0" u="none" strike="noStrike" kern="0" cap="none" spc="0" normalizeH="0" baseline="0" noProof="0" dirty="0">
                <a:ln>
                  <a:noFill/>
                </a:ln>
                <a:solidFill>
                  <a:srgbClr val="FFFFFF"/>
                </a:solidFill>
                <a:effectLst/>
                <a:uLnTx/>
                <a:uFillTx/>
                <a:latin typeface="Segoe UI"/>
                <a:ea typeface="+mn-ea"/>
                <a:cs typeface="+mn-cs"/>
              </a:endParaRPr>
            </a:p>
          </p:txBody>
        </p:sp>
        <p:sp>
          <p:nvSpPr>
            <p:cNvPr id="30" name="Rectangle 58">
              <a:extLst>
                <a:ext uri="{FF2B5EF4-FFF2-40B4-BE49-F238E27FC236}">
                  <a16:creationId xmlns:a16="http://schemas.microsoft.com/office/drawing/2014/main" id="{9CBA4934-6BF3-4BBA-A6D3-B17AFE49B16F}"/>
                </a:ext>
              </a:extLst>
            </p:cNvPr>
            <p:cNvSpPr/>
            <p:nvPr/>
          </p:nvSpPr>
          <p:spPr>
            <a:xfrm>
              <a:off x="9762661" y="5197643"/>
              <a:ext cx="1668698" cy="320384"/>
            </a:xfrm>
            <a:prstGeom prst="rect">
              <a:avLst/>
            </a:prstGeom>
            <a:solidFill>
              <a:srgbClr val="00B050">
                <a:alpha val="8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err="1" smtClean="0">
                  <a:solidFill>
                    <a:srgbClr val="FFFFFF"/>
                  </a:solidFill>
                  <a:latin typeface="Segoe UI"/>
                  <a:cs typeface="+mn-cs"/>
                </a:rPr>
                <a:t>Nodprissimulering</a:t>
              </a:r>
              <a:endParaRPr kumimoji="0" lang="en-GB" sz="1200" b="0" i="0" u="none" strike="noStrike" kern="0" cap="none" spc="0" normalizeH="0" baseline="0" noProof="0" dirty="0">
                <a:ln>
                  <a:noFill/>
                </a:ln>
                <a:solidFill>
                  <a:srgbClr val="FFFFFF"/>
                </a:solidFill>
                <a:effectLst/>
                <a:uLnTx/>
                <a:uFillTx/>
                <a:latin typeface="Segoe UI"/>
                <a:ea typeface="+mn-ea"/>
                <a:cs typeface="+mn-cs"/>
              </a:endParaRPr>
            </a:p>
          </p:txBody>
        </p:sp>
        <p:grpSp>
          <p:nvGrpSpPr>
            <p:cNvPr id="31" name="Group 30"/>
            <p:cNvGrpSpPr/>
            <p:nvPr/>
          </p:nvGrpSpPr>
          <p:grpSpPr>
            <a:xfrm>
              <a:off x="4873919" y="1544522"/>
              <a:ext cx="1596261" cy="509392"/>
              <a:chOff x="4815076" y="1192518"/>
              <a:chExt cx="1596261" cy="509392"/>
            </a:xfrm>
          </p:grpSpPr>
          <p:grpSp>
            <p:nvGrpSpPr>
              <p:cNvPr id="32" name="Group 31"/>
              <p:cNvGrpSpPr/>
              <p:nvPr/>
            </p:nvGrpSpPr>
            <p:grpSpPr>
              <a:xfrm>
                <a:off x="5009801" y="1192518"/>
                <a:ext cx="1206814" cy="509392"/>
                <a:chOff x="5007894" y="1410223"/>
                <a:chExt cx="1206814" cy="509392"/>
              </a:xfrm>
            </p:grpSpPr>
            <p:sp>
              <p:nvSpPr>
                <p:cNvPr id="34" name="Rectangle 58">
                  <a:extLst>
                    <a:ext uri="{FF2B5EF4-FFF2-40B4-BE49-F238E27FC236}">
                      <a16:creationId xmlns:a16="http://schemas.microsoft.com/office/drawing/2014/main" id="{9CBA4934-6BF3-4BBA-A6D3-B17AFE49B16F}"/>
                    </a:ext>
                  </a:extLst>
                </p:cNvPr>
                <p:cNvSpPr/>
                <p:nvPr/>
              </p:nvSpPr>
              <p:spPr>
                <a:xfrm rot="10800000">
                  <a:off x="5007894" y="1410223"/>
                  <a:ext cx="1206813" cy="509391"/>
                </a:xfrm>
                <a:prstGeom prst="rtTriangle">
                  <a:avLst/>
                </a:prstGeom>
                <a:solidFill>
                  <a:srgbClr val="0070C0">
                    <a:alpha val="8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Segoe UI"/>
                    <a:ea typeface="+mn-ea"/>
                    <a:cs typeface="+mn-cs"/>
                  </a:endParaRPr>
                </a:p>
              </p:txBody>
            </p:sp>
            <p:sp>
              <p:nvSpPr>
                <p:cNvPr id="35" name="Rectangle 58">
                  <a:extLst>
                    <a:ext uri="{FF2B5EF4-FFF2-40B4-BE49-F238E27FC236}">
                      <a16:creationId xmlns:a16="http://schemas.microsoft.com/office/drawing/2014/main" id="{9CBA4934-6BF3-4BBA-A6D3-B17AFE49B16F}"/>
                    </a:ext>
                  </a:extLst>
                </p:cNvPr>
                <p:cNvSpPr/>
                <p:nvPr/>
              </p:nvSpPr>
              <p:spPr>
                <a:xfrm>
                  <a:off x="5007895" y="1410224"/>
                  <a:ext cx="1206813" cy="509391"/>
                </a:xfrm>
                <a:prstGeom prst="rtTriangle">
                  <a:avLst/>
                </a:prstGeom>
                <a:solidFill>
                  <a:srgbClr val="00B050">
                    <a:alpha val="8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33" name="TextBox 32"/>
              <p:cNvSpPr txBox="1"/>
              <p:nvPr/>
            </p:nvSpPr>
            <p:spPr>
              <a:xfrm>
                <a:off x="4815076" y="1202229"/>
                <a:ext cx="159626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err="1">
                    <a:solidFill>
                      <a:schemeClr val="bg1"/>
                    </a:solidFill>
                    <a:latin typeface="Segoe UI"/>
                  </a:rPr>
                  <a:t>Nordiskt</a:t>
                </a:r>
                <a:r>
                  <a:rPr lang="en-GB" sz="1200" kern="0" dirty="0">
                    <a:solidFill>
                      <a:schemeClr val="bg1"/>
                    </a:solidFill>
                    <a:latin typeface="Segoe UI"/>
                  </a:rPr>
                  <a:t> </a:t>
                </a:r>
                <a:r>
                  <a:rPr lang="en-GB" sz="1200" kern="0" dirty="0" err="1">
                    <a:solidFill>
                      <a:schemeClr val="bg1"/>
                    </a:solidFill>
                    <a:latin typeface="Segoe UI"/>
                  </a:rPr>
                  <a:t>planeringsnät</a:t>
                </a:r>
                <a:endParaRPr lang="en-GB" sz="1200" kern="0" dirty="0">
                  <a:solidFill>
                    <a:schemeClr val="bg1"/>
                  </a:solidFill>
                  <a:latin typeface="Segoe UI"/>
                </a:endParaRPr>
              </a:p>
            </p:txBody>
          </p:sp>
        </p:grpSp>
        <p:grpSp>
          <p:nvGrpSpPr>
            <p:cNvPr id="36" name="Group 35"/>
            <p:cNvGrpSpPr/>
            <p:nvPr/>
          </p:nvGrpSpPr>
          <p:grpSpPr>
            <a:xfrm>
              <a:off x="4873918" y="2962595"/>
              <a:ext cx="1596261" cy="509392"/>
              <a:chOff x="4815076" y="1192518"/>
              <a:chExt cx="1596261" cy="509392"/>
            </a:xfrm>
          </p:grpSpPr>
          <p:grpSp>
            <p:nvGrpSpPr>
              <p:cNvPr id="37" name="Group 36"/>
              <p:cNvGrpSpPr/>
              <p:nvPr/>
            </p:nvGrpSpPr>
            <p:grpSpPr>
              <a:xfrm>
                <a:off x="5009801" y="1192518"/>
                <a:ext cx="1206814" cy="509392"/>
                <a:chOff x="5007894" y="1410223"/>
                <a:chExt cx="1206814" cy="509392"/>
              </a:xfrm>
            </p:grpSpPr>
            <p:sp>
              <p:nvSpPr>
                <p:cNvPr id="39" name="Rectangle 58">
                  <a:extLst>
                    <a:ext uri="{FF2B5EF4-FFF2-40B4-BE49-F238E27FC236}">
                      <a16:creationId xmlns:a16="http://schemas.microsoft.com/office/drawing/2014/main" id="{9CBA4934-6BF3-4BBA-A6D3-B17AFE49B16F}"/>
                    </a:ext>
                  </a:extLst>
                </p:cNvPr>
                <p:cNvSpPr/>
                <p:nvPr/>
              </p:nvSpPr>
              <p:spPr>
                <a:xfrm rot="10800000">
                  <a:off x="5007894" y="1410223"/>
                  <a:ext cx="1206813" cy="509391"/>
                </a:xfrm>
                <a:prstGeom prst="rtTriangle">
                  <a:avLst/>
                </a:prstGeom>
                <a:solidFill>
                  <a:srgbClr val="0070C0">
                    <a:alpha val="8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Segoe UI"/>
                    <a:ea typeface="+mn-ea"/>
                    <a:cs typeface="+mn-cs"/>
                  </a:endParaRPr>
                </a:p>
              </p:txBody>
            </p:sp>
            <p:sp>
              <p:nvSpPr>
                <p:cNvPr id="40" name="Rectangle 58">
                  <a:extLst>
                    <a:ext uri="{FF2B5EF4-FFF2-40B4-BE49-F238E27FC236}">
                      <a16:creationId xmlns:a16="http://schemas.microsoft.com/office/drawing/2014/main" id="{9CBA4934-6BF3-4BBA-A6D3-B17AFE49B16F}"/>
                    </a:ext>
                  </a:extLst>
                </p:cNvPr>
                <p:cNvSpPr/>
                <p:nvPr/>
              </p:nvSpPr>
              <p:spPr>
                <a:xfrm>
                  <a:off x="5007895" y="1410224"/>
                  <a:ext cx="1206813" cy="509391"/>
                </a:xfrm>
                <a:prstGeom prst="rtTriangle">
                  <a:avLst/>
                </a:prstGeom>
                <a:solidFill>
                  <a:srgbClr val="00B050">
                    <a:alpha val="8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38" name="TextBox 37"/>
              <p:cNvSpPr txBox="1"/>
              <p:nvPr/>
            </p:nvSpPr>
            <p:spPr>
              <a:xfrm>
                <a:off x="4815076" y="1289309"/>
                <a:ext cx="1596261"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err="1" smtClean="0">
                    <a:solidFill>
                      <a:schemeClr val="bg1"/>
                    </a:solidFill>
                    <a:latin typeface="Segoe UI"/>
                  </a:rPr>
                  <a:t>Indata</a:t>
                </a:r>
                <a:endParaRPr lang="en-GB" sz="1200" kern="0" dirty="0">
                  <a:solidFill>
                    <a:schemeClr val="bg1"/>
                  </a:solidFill>
                  <a:latin typeface="Segoe UI"/>
                </a:endParaRPr>
              </a:p>
            </p:txBody>
          </p:sp>
        </p:grpSp>
      </p:grpSp>
    </p:spTree>
    <p:extLst>
      <p:ext uri="{BB962C8B-B14F-4D97-AF65-F5344CB8AC3E}">
        <p14:creationId xmlns:p14="http://schemas.microsoft.com/office/powerpoint/2010/main" val="39334870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035" y="539602"/>
            <a:ext cx="10080874" cy="1080250"/>
          </a:xfrm>
        </p:spPr>
        <p:txBody>
          <a:bodyPr/>
          <a:lstStyle/>
          <a:p>
            <a:r>
              <a:rPr lang="sv-SE" sz="2400" dirty="0" err="1" smtClean="0"/>
              <a:t>Flow-based</a:t>
            </a:r>
            <a:r>
              <a:rPr lang="sv-SE" sz="2400" dirty="0" smtClean="0"/>
              <a:t> i Norden</a:t>
            </a:r>
            <a:endParaRPr lang="sv-SE" sz="2400" dirty="0"/>
          </a:p>
        </p:txBody>
      </p:sp>
      <p:sp>
        <p:nvSpPr>
          <p:cNvPr id="3" name="Content Placeholder 2"/>
          <p:cNvSpPr>
            <a:spLocks noGrp="1"/>
          </p:cNvSpPr>
          <p:nvPr>
            <p:ph idx="1"/>
          </p:nvPr>
        </p:nvSpPr>
        <p:spPr>
          <a:xfrm>
            <a:off x="627448" y="1587144"/>
            <a:ext cx="6622267" cy="3708859"/>
          </a:xfrm>
        </p:spPr>
        <p:txBody>
          <a:bodyPr/>
          <a:lstStyle/>
          <a:p>
            <a:r>
              <a:rPr lang="sv-SE" sz="1400" dirty="0" smtClean="0"/>
              <a:t>Norden ska gå över från kapacitetsberäkningsmetoden CNTC till </a:t>
            </a:r>
            <a:r>
              <a:rPr lang="sv-SE" sz="1400" dirty="0" err="1" smtClean="0"/>
              <a:t>Flow-based</a:t>
            </a:r>
            <a:r>
              <a:rPr lang="sv-SE" sz="1400" dirty="0" smtClean="0"/>
              <a:t>.</a:t>
            </a:r>
          </a:p>
          <a:p>
            <a:r>
              <a:rPr lang="sv-SE" sz="1400" dirty="0" smtClean="0"/>
              <a:t>Enligt </a:t>
            </a:r>
            <a:r>
              <a:rPr lang="sv-SE" sz="1400" dirty="0" err="1" smtClean="0"/>
              <a:t>ACERs</a:t>
            </a:r>
            <a:r>
              <a:rPr lang="sv-SE" sz="1400" dirty="0" smtClean="0"/>
              <a:t> metodik ska vi Norden simulera med </a:t>
            </a:r>
            <a:r>
              <a:rPr lang="sv-SE" sz="1400" dirty="0" err="1" smtClean="0"/>
              <a:t>Flow-based</a:t>
            </a:r>
            <a:r>
              <a:rPr lang="sv-SE" sz="1400" dirty="0" smtClean="0"/>
              <a:t> då vi planerar att ha gått över till den metoden år 2025.</a:t>
            </a:r>
          </a:p>
          <a:p>
            <a:r>
              <a:rPr lang="sv-SE" sz="1400" dirty="0" smtClean="0"/>
              <a:t>Med </a:t>
            </a:r>
            <a:r>
              <a:rPr lang="sv-SE" sz="1400" dirty="0" err="1" smtClean="0"/>
              <a:t>Flow-based</a:t>
            </a:r>
            <a:r>
              <a:rPr lang="sv-SE" sz="1400" dirty="0" smtClean="0"/>
              <a:t> metodiken skickas mer detaljerade nätbegränsningar till den europeiska </a:t>
            </a:r>
            <a:r>
              <a:rPr lang="sv-SE" sz="1400" dirty="0" err="1" smtClean="0"/>
              <a:t>marknadsalgorithmen</a:t>
            </a:r>
            <a:r>
              <a:rPr lang="sv-SE" sz="1400" dirty="0" smtClean="0"/>
              <a:t> </a:t>
            </a:r>
            <a:r>
              <a:rPr lang="sv-SE" sz="1400" dirty="0" err="1" smtClean="0"/>
              <a:t>Euphemia</a:t>
            </a:r>
            <a:r>
              <a:rPr lang="sv-SE" sz="1400" dirty="0"/>
              <a:t> </a:t>
            </a:r>
            <a:r>
              <a:rPr lang="sv-SE" sz="1400" dirty="0" smtClean="0"/>
              <a:t>i form av Power Transfer Distribution </a:t>
            </a:r>
            <a:r>
              <a:rPr lang="sv-SE" sz="1400" dirty="0" err="1" smtClean="0"/>
              <a:t>Factors</a:t>
            </a:r>
            <a:r>
              <a:rPr lang="sv-SE" sz="1400" dirty="0" smtClean="0"/>
              <a:t> (</a:t>
            </a:r>
            <a:r>
              <a:rPr lang="sv-SE" sz="1400" dirty="0" err="1" smtClean="0"/>
              <a:t>PTDFer</a:t>
            </a:r>
            <a:r>
              <a:rPr lang="sv-SE" sz="1400" dirty="0" smtClean="0"/>
              <a:t>) och </a:t>
            </a:r>
            <a:r>
              <a:rPr lang="sv-SE" sz="1400" dirty="0" err="1" smtClean="0"/>
              <a:t>Remaining</a:t>
            </a:r>
            <a:r>
              <a:rPr lang="sv-SE" sz="1400" dirty="0" smtClean="0"/>
              <a:t> </a:t>
            </a:r>
            <a:r>
              <a:rPr lang="sv-SE" sz="1400" dirty="0" err="1"/>
              <a:t>A</a:t>
            </a:r>
            <a:r>
              <a:rPr lang="sv-SE" sz="1400" dirty="0" err="1" smtClean="0"/>
              <a:t>vailable</a:t>
            </a:r>
            <a:r>
              <a:rPr lang="sv-SE" sz="1400" dirty="0" smtClean="0"/>
              <a:t> </a:t>
            </a:r>
            <a:r>
              <a:rPr lang="sv-SE" sz="1400" dirty="0" err="1" smtClean="0"/>
              <a:t>Margin</a:t>
            </a:r>
            <a:r>
              <a:rPr lang="sv-SE" sz="1400" dirty="0" smtClean="0"/>
              <a:t> (RAM).</a:t>
            </a:r>
          </a:p>
          <a:p>
            <a:r>
              <a:rPr lang="sv-SE" sz="1400" dirty="0" smtClean="0"/>
              <a:t>Mer information om </a:t>
            </a:r>
            <a:r>
              <a:rPr lang="sv-SE" sz="1400" dirty="0" err="1" smtClean="0"/>
              <a:t>Flow-Based</a:t>
            </a:r>
            <a:r>
              <a:rPr lang="sv-SE" sz="1400" dirty="0" smtClean="0"/>
              <a:t> och hur det implementeras i Norden finns på Nordic-RCCs </a:t>
            </a:r>
            <a:r>
              <a:rPr lang="sv-SE" sz="1400" dirty="0" smtClean="0">
                <a:hlinkClick r:id="rId3"/>
              </a:rPr>
              <a:t>hemsida</a:t>
            </a:r>
            <a:r>
              <a:rPr lang="sv-SE" sz="1400" dirty="0" smtClean="0"/>
              <a:t>.</a:t>
            </a:r>
          </a:p>
          <a:p>
            <a:endParaRPr lang="sv-SE" sz="1200" dirty="0"/>
          </a:p>
        </p:txBody>
      </p:sp>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9772" y="472902"/>
            <a:ext cx="2379628" cy="2680924"/>
          </a:xfrm>
          <a:prstGeom prst="rect">
            <a:avLst/>
          </a:prstGeom>
          <a:noFill/>
          <a:ln w="317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Femkant 29"/>
          <p:cNvSpPr/>
          <p:nvPr/>
        </p:nvSpPr>
        <p:spPr>
          <a:xfrm>
            <a:off x="9569789" y="1602927"/>
            <a:ext cx="2625386" cy="284944"/>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Den </a:t>
            </a:r>
            <a:r>
              <a:rPr lang="en-GB" sz="1400" dirty="0" err="1" smtClean="0">
                <a:solidFill>
                  <a:schemeClr val="tx1"/>
                </a:solidFill>
              </a:rPr>
              <a:t>fysiska</a:t>
            </a:r>
            <a:r>
              <a:rPr lang="en-GB" sz="1400" dirty="0" smtClean="0">
                <a:solidFill>
                  <a:schemeClr val="tx1"/>
                </a:solidFill>
              </a:rPr>
              <a:t> </a:t>
            </a:r>
            <a:r>
              <a:rPr lang="en-GB" sz="1400" dirty="0" err="1" smtClean="0">
                <a:solidFill>
                  <a:schemeClr val="tx1"/>
                </a:solidFill>
              </a:rPr>
              <a:t>världen</a:t>
            </a:r>
            <a:endParaRPr lang="en-GB" sz="1400" dirty="0">
              <a:solidFill>
                <a:schemeClr val="tx1"/>
              </a:solidFill>
            </a:endParaRPr>
          </a:p>
        </p:txBody>
      </p:sp>
      <p:grpSp>
        <p:nvGrpSpPr>
          <p:cNvPr id="6" name="Gruppe 3"/>
          <p:cNvGrpSpPr/>
          <p:nvPr/>
        </p:nvGrpSpPr>
        <p:grpSpPr>
          <a:xfrm>
            <a:off x="7346903" y="3161318"/>
            <a:ext cx="2402497" cy="2644739"/>
            <a:chOff x="359148" y="411509"/>
            <a:chExt cx="3792725" cy="4281955"/>
          </a:xfrm>
        </p:grpSpPr>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148" y="411509"/>
              <a:ext cx="3792725" cy="428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pe 5"/>
            <p:cNvGrpSpPr/>
            <p:nvPr/>
          </p:nvGrpSpPr>
          <p:grpSpPr>
            <a:xfrm>
              <a:off x="359148" y="541220"/>
              <a:ext cx="1790089" cy="648072"/>
              <a:chOff x="359148" y="541220"/>
              <a:chExt cx="1790089" cy="648072"/>
            </a:xfrm>
          </p:grpSpPr>
          <p:sp>
            <p:nvSpPr>
              <p:cNvPr id="9" name="Rektangel 7"/>
              <p:cNvSpPr/>
              <p:nvPr/>
            </p:nvSpPr>
            <p:spPr>
              <a:xfrm>
                <a:off x="378000" y="541220"/>
                <a:ext cx="1771237" cy="648072"/>
              </a:xfrm>
              <a:prstGeom prst="rect">
                <a:avLst/>
              </a:prstGeom>
              <a:solidFill>
                <a:srgbClr val="CAE8F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prstClr val="black"/>
                  </a:solidFill>
                </a:endParaRPr>
              </a:p>
            </p:txBody>
          </p:sp>
          <p:cxnSp>
            <p:nvCxnSpPr>
              <p:cNvPr id="10" name="Lige forbindelse 7"/>
              <p:cNvCxnSpPr/>
              <p:nvPr/>
            </p:nvCxnSpPr>
            <p:spPr>
              <a:xfrm>
                <a:off x="359148" y="541220"/>
                <a:ext cx="0" cy="64807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1" name="Femkant 30"/>
          <p:cNvSpPr/>
          <p:nvPr/>
        </p:nvSpPr>
        <p:spPr>
          <a:xfrm>
            <a:off x="9846588" y="4002276"/>
            <a:ext cx="2177140" cy="481411"/>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tx1"/>
                </a:solidFill>
              </a:rPr>
              <a:t>Den </a:t>
            </a:r>
            <a:r>
              <a:rPr lang="en-GB" sz="1400" dirty="0" err="1" smtClean="0">
                <a:solidFill>
                  <a:schemeClr val="tx1"/>
                </a:solidFill>
              </a:rPr>
              <a:t>kommersiella</a:t>
            </a:r>
            <a:r>
              <a:rPr lang="en-GB" sz="1400" dirty="0" smtClean="0">
                <a:solidFill>
                  <a:schemeClr val="tx1"/>
                </a:solidFill>
              </a:rPr>
              <a:t> </a:t>
            </a:r>
            <a:r>
              <a:rPr lang="en-GB" sz="1400" dirty="0" err="1" smtClean="0">
                <a:solidFill>
                  <a:schemeClr val="tx1"/>
                </a:solidFill>
              </a:rPr>
              <a:t>världen</a:t>
            </a:r>
            <a:endParaRPr lang="en-GB" sz="1400" dirty="0">
              <a:solidFill>
                <a:schemeClr val="tx1"/>
              </a:solidFill>
            </a:endParaRPr>
          </a:p>
        </p:txBody>
      </p:sp>
      <p:sp>
        <p:nvSpPr>
          <p:cNvPr id="12" name="Down Arrow 11"/>
          <p:cNvSpPr/>
          <p:nvPr/>
        </p:nvSpPr>
        <p:spPr>
          <a:xfrm>
            <a:off x="10540239" y="2163538"/>
            <a:ext cx="432048" cy="1508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05570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400" dirty="0" smtClean="0"/>
              <a:t>Övervakade element och </a:t>
            </a:r>
            <a:r>
              <a:rPr lang="sv-SE" sz="2400" dirty="0" err="1" smtClean="0"/>
              <a:t>felfall</a:t>
            </a:r>
            <a:r>
              <a:rPr lang="sv-SE" sz="2400" dirty="0" smtClean="0"/>
              <a:t> enligt </a:t>
            </a:r>
            <a:r>
              <a:rPr lang="sv-SE" sz="2400" dirty="0" err="1" smtClean="0"/>
              <a:t>Flowbased</a:t>
            </a:r>
            <a:r>
              <a:rPr lang="sv-SE" sz="2400" dirty="0" smtClean="0"/>
              <a:t> (CNEC)</a:t>
            </a:r>
            <a:endParaRPr lang="sv-SE" sz="2400" dirty="0"/>
          </a:p>
        </p:txBody>
      </p:sp>
      <p:sp>
        <p:nvSpPr>
          <p:cNvPr id="3" name="Platshållare för innehåll 2"/>
          <p:cNvSpPr>
            <a:spLocks noGrp="1"/>
          </p:cNvSpPr>
          <p:nvPr>
            <p:ph idx="1"/>
          </p:nvPr>
        </p:nvSpPr>
        <p:spPr>
          <a:xfrm>
            <a:off x="1104098" y="1125538"/>
            <a:ext cx="10080874" cy="4167753"/>
          </a:xfrm>
        </p:spPr>
        <p:txBody>
          <a:bodyPr/>
          <a:lstStyle/>
          <a:p>
            <a:pPr marL="0" indent="0">
              <a:spcAft>
                <a:spcPts val="0"/>
              </a:spcAft>
              <a:buNone/>
            </a:pPr>
            <a:r>
              <a:rPr lang="sv-SE" sz="1400" b="1" dirty="0" smtClean="0"/>
              <a:t>Vad är en CNEC?</a:t>
            </a:r>
          </a:p>
          <a:p>
            <a:r>
              <a:rPr lang="sv-SE" sz="1400" dirty="0" smtClean="0"/>
              <a:t>CNEC (</a:t>
            </a:r>
            <a:r>
              <a:rPr lang="sv-SE" sz="1400" dirty="0" err="1" smtClean="0"/>
              <a:t>Critical</a:t>
            </a:r>
            <a:r>
              <a:rPr lang="sv-SE" sz="1400" dirty="0" smtClean="0"/>
              <a:t> </a:t>
            </a:r>
            <a:r>
              <a:rPr lang="sv-SE" sz="1400" dirty="0" err="1" smtClean="0"/>
              <a:t>Network</a:t>
            </a:r>
            <a:r>
              <a:rPr lang="sv-SE" sz="1400" dirty="0" smtClean="0"/>
              <a:t> Elements and </a:t>
            </a:r>
            <a:r>
              <a:rPr lang="sv-SE" sz="1400" dirty="0" err="1" smtClean="0"/>
              <a:t>Contingencies</a:t>
            </a:r>
            <a:r>
              <a:rPr lang="sv-SE" sz="1400" dirty="0" smtClean="0"/>
              <a:t>) eller på svenska övervakade element och </a:t>
            </a:r>
            <a:r>
              <a:rPr lang="sv-SE" sz="1400" dirty="0" err="1" smtClean="0"/>
              <a:t>felfall</a:t>
            </a:r>
            <a:r>
              <a:rPr lang="sv-SE" sz="1400" dirty="0" smtClean="0"/>
              <a:t>. CNEC är element i nätmodellen som ledningssegment, transformatorer och skenor. En kombination av övervakat element samt ett eller flera </a:t>
            </a:r>
            <a:r>
              <a:rPr lang="sv-SE" sz="1400" dirty="0" err="1" smtClean="0"/>
              <a:t>felfall</a:t>
            </a:r>
            <a:r>
              <a:rPr lang="sv-SE" sz="1400" dirty="0" smtClean="0"/>
              <a:t> beskriver en begränsning.</a:t>
            </a:r>
          </a:p>
          <a:p>
            <a:r>
              <a:rPr lang="sv-SE" sz="1400" dirty="0" smtClean="0"/>
              <a:t>Varje element i en CNEC associeras med en ”</a:t>
            </a:r>
            <a:r>
              <a:rPr lang="sv-SE" sz="1400" dirty="0" err="1" smtClean="0"/>
              <a:t>Shift</a:t>
            </a:r>
            <a:r>
              <a:rPr lang="sv-SE" sz="1400" dirty="0" smtClean="0"/>
              <a:t> </a:t>
            </a:r>
            <a:r>
              <a:rPr lang="sv-SE" sz="1400" dirty="0" err="1" smtClean="0"/>
              <a:t>factor</a:t>
            </a:r>
            <a:r>
              <a:rPr lang="sv-SE" sz="1400" dirty="0" smtClean="0"/>
              <a:t>”. En ”</a:t>
            </a:r>
            <a:r>
              <a:rPr lang="sv-SE" sz="1400" dirty="0" err="1" smtClean="0"/>
              <a:t>Shift</a:t>
            </a:r>
            <a:r>
              <a:rPr lang="sv-SE" sz="1400" dirty="0" smtClean="0"/>
              <a:t> </a:t>
            </a:r>
            <a:r>
              <a:rPr lang="sv-SE" sz="1400" dirty="0" err="1" smtClean="0"/>
              <a:t>factor</a:t>
            </a:r>
            <a:r>
              <a:rPr lang="sv-SE" sz="1400" dirty="0" smtClean="0"/>
              <a:t>” beskriver elementets bidrag till det övervakade elementet relativt flödet på elementet före fel. Summan av bidragen från det övervakade elementet/en samt </a:t>
            </a:r>
            <a:r>
              <a:rPr lang="sv-SE" sz="1400" dirty="0" err="1" smtClean="0"/>
              <a:t>felfall</a:t>
            </a:r>
            <a:r>
              <a:rPr lang="sv-SE" sz="1400" dirty="0" smtClean="0"/>
              <a:t> jämförs sedan mot det övervakade elementets kapacitet. Grupper av övervakade element kan också jämföras mot en kapacitet.</a:t>
            </a:r>
          </a:p>
          <a:p>
            <a:pPr marL="0" indent="0">
              <a:spcAft>
                <a:spcPts val="0"/>
              </a:spcAft>
              <a:buNone/>
            </a:pPr>
            <a:r>
              <a:rPr lang="sv-SE" sz="1400" b="1" dirty="0" smtClean="0"/>
              <a:t>CNEC-lista till </a:t>
            </a:r>
            <a:r>
              <a:rPr lang="sv-SE" sz="1400" b="1" dirty="0" err="1" smtClean="0"/>
              <a:t>Elområdesöversynen</a:t>
            </a:r>
            <a:endParaRPr lang="sv-SE" sz="1400" b="1" dirty="0" smtClean="0"/>
          </a:p>
          <a:p>
            <a:r>
              <a:rPr lang="sv-SE" sz="1400" dirty="0" smtClean="0"/>
              <a:t>Anpassa dagens CNEC-lista från </a:t>
            </a:r>
            <a:r>
              <a:rPr lang="sv-SE" sz="1400" dirty="0" err="1" smtClean="0"/>
              <a:t>Flow-based</a:t>
            </a:r>
            <a:r>
              <a:rPr lang="sv-SE" sz="1400" dirty="0" smtClean="0"/>
              <a:t> till planeringsmodellens format</a:t>
            </a:r>
          </a:p>
          <a:p>
            <a:r>
              <a:rPr lang="sv-SE" sz="1400" dirty="0" smtClean="0"/>
              <a:t>Korrigera för investeringar gjorda tom. målnätet 2025-06-30</a:t>
            </a:r>
          </a:p>
          <a:p>
            <a:r>
              <a:rPr lang="sv-SE" sz="1400" dirty="0" smtClean="0"/>
              <a:t>Beräkna ”</a:t>
            </a:r>
            <a:r>
              <a:rPr lang="sv-SE" sz="1400" dirty="0" err="1" smtClean="0"/>
              <a:t>Shift</a:t>
            </a:r>
            <a:r>
              <a:rPr lang="sv-SE" sz="1400" dirty="0" smtClean="0"/>
              <a:t> </a:t>
            </a:r>
            <a:r>
              <a:rPr lang="sv-SE" sz="1400" dirty="0" err="1" smtClean="0"/>
              <a:t>factors</a:t>
            </a:r>
            <a:r>
              <a:rPr lang="sv-SE" sz="1400" dirty="0" smtClean="0"/>
              <a:t>”</a:t>
            </a:r>
            <a:r>
              <a:rPr lang="sv-SE" sz="1400" dirty="0"/>
              <a:t> </a:t>
            </a:r>
            <a:r>
              <a:rPr lang="sv-SE" sz="1400" dirty="0" smtClean="0"/>
              <a:t>och </a:t>
            </a:r>
            <a:r>
              <a:rPr lang="sv-SE" sz="1400" dirty="0"/>
              <a:t>a</a:t>
            </a:r>
            <a:r>
              <a:rPr lang="sv-SE" sz="1400" dirty="0" smtClean="0"/>
              <a:t>npassa till den reducerade Nordiska gemensamma nätmodellen 2025</a:t>
            </a:r>
            <a:endParaRPr lang="sv-SE" sz="1400" dirty="0"/>
          </a:p>
        </p:txBody>
      </p:sp>
    </p:spTree>
    <p:extLst>
      <p:ext uri="{BB962C8B-B14F-4D97-AF65-F5344CB8AC3E}">
        <p14:creationId xmlns:p14="http://schemas.microsoft.com/office/powerpoint/2010/main" val="481086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3"/>
          <p:cNvSpPr>
            <a:spLocks noGrp="1" noChangeArrowheads="1"/>
          </p:cNvSpPr>
          <p:nvPr>
            <p:ph sz="half" idx="1"/>
          </p:nvPr>
        </p:nvSpPr>
        <p:spPr/>
        <p:txBody>
          <a:bodyPr/>
          <a:lstStyle/>
          <a:p>
            <a:pPr marL="0" indent="0">
              <a:buNone/>
            </a:pPr>
            <a:r>
              <a:rPr lang="sv-SE" sz="2000" dirty="0" smtClean="0"/>
              <a:t>Introduktion till elmarknaden och </a:t>
            </a:r>
            <a:r>
              <a:rPr lang="sv-SE" sz="2000" dirty="0" err="1" smtClean="0"/>
              <a:t>elområdesöversynen</a:t>
            </a:r>
            <a:endParaRPr lang="sv-SE" sz="2000" dirty="0"/>
          </a:p>
          <a:p>
            <a:pPr marL="0" indent="0">
              <a:buNone/>
            </a:pPr>
            <a:r>
              <a:rPr lang="sv-SE" sz="2000" dirty="0" smtClean="0"/>
              <a:t>Paus och frågestund</a:t>
            </a:r>
            <a:endParaRPr lang="sv-SE" sz="2000" dirty="0"/>
          </a:p>
          <a:p>
            <a:pPr marL="0" indent="0">
              <a:buNone/>
            </a:pPr>
            <a:r>
              <a:rPr lang="sv-SE" dirty="0" smtClean="0"/>
              <a:t>Pågående arbete och de fyra förslagen på alternativa </a:t>
            </a:r>
            <a:r>
              <a:rPr lang="sv-SE" dirty="0" err="1" smtClean="0"/>
              <a:t>elområden</a:t>
            </a:r>
            <a:endParaRPr lang="sv-SE" sz="2000" dirty="0"/>
          </a:p>
          <a:p>
            <a:pPr marL="0" indent="0">
              <a:buNone/>
            </a:pPr>
            <a:r>
              <a:rPr lang="sv-SE" dirty="0" smtClean="0"/>
              <a:t>Paus och frågestund</a:t>
            </a:r>
            <a:endParaRPr lang="sv-SE" sz="2000" dirty="0"/>
          </a:p>
        </p:txBody>
      </p:sp>
      <p:sp>
        <p:nvSpPr>
          <p:cNvPr id="10245" name="Rectangle 4"/>
          <p:cNvSpPr>
            <a:spLocks noGrp="1" noChangeArrowheads="1"/>
          </p:cNvSpPr>
          <p:nvPr>
            <p:ph sz="half" idx="2"/>
          </p:nvPr>
        </p:nvSpPr>
        <p:spPr/>
        <p:txBody>
          <a:bodyPr/>
          <a:lstStyle/>
          <a:p>
            <a:pPr marL="0" indent="0">
              <a:buNone/>
            </a:pPr>
            <a:r>
              <a:rPr lang="sv-SE" dirty="0" smtClean="0"/>
              <a:t>Nästa steg</a:t>
            </a:r>
            <a:endParaRPr lang="sv-SE" dirty="0"/>
          </a:p>
          <a:p>
            <a:pPr marL="0" indent="0">
              <a:buNone/>
            </a:pPr>
            <a:r>
              <a:rPr lang="sv-SE" dirty="0" smtClean="0"/>
              <a:t>Avslut</a:t>
            </a:r>
            <a:endParaRPr lang="sv-SE" dirty="0"/>
          </a:p>
        </p:txBody>
      </p:sp>
      <p:sp>
        <p:nvSpPr>
          <p:cNvPr id="10243" name="Rectangle 2"/>
          <p:cNvSpPr>
            <a:spLocks noGrp="1" noChangeArrowheads="1"/>
          </p:cNvSpPr>
          <p:nvPr>
            <p:ph type="title"/>
          </p:nvPr>
        </p:nvSpPr>
        <p:spPr/>
        <p:txBody>
          <a:bodyPr/>
          <a:lstStyle/>
          <a:p>
            <a:r>
              <a:rPr lang="sv-SE" dirty="0"/>
              <a:t>Innehåll</a:t>
            </a:r>
          </a:p>
        </p:txBody>
      </p:sp>
      <p:sp>
        <p:nvSpPr>
          <p:cNvPr id="10242" name="Platshållare för bildnummer 6"/>
          <p:cNvSpPr>
            <a:spLocks noGrp="1"/>
          </p:cNvSpPr>
          <p:nvPr>
            <p:ph type="sldNum" sz="quarter" idx="4294967295"/>
          </p:nvPr>
        </p:nvSpPr>
        <p:spPr>
          <a:xfrm>
            <a:off x="11476038" y="250825"/>
            <a:ext cx="719137" cy="225425"/>
          </a:xfrm>
        </p:spPr>
        <p:txBody>
          <a:bodyPr/>
          <a:lstStyle>
            <a:lvl1pPr eaLnBrk="0" hangingPunct="0">
              <a:defRPr>
                <a:solidFill>
                  <a:schemeClr val="tx1"/>
                </a:solidFill>
                <a:latin typeface="Arial" charset="0"/>
                <a:cs typeface="Arial" charset="0"/>
              </a:defRPr>
            </a:lvl1pPr>
            <a:lvl2pPr marL="884556" indent="-340214" eaLnBrk="0" hangingPunct="0">
              <a:defRPr>
                <a:solidFill>
                  <a:schemeClr val="tx1"/>
                </a:solidFill>
                <a:latin typeface="Arial" charset="0"/>
                <a:cs typeface="Arial" charset="0"/>
              </a:defRPr>
            </a:lvl2pPr>
            <a:lvl3pPr marL="1360856" indent="-272171" eaLnBrk="0" hangingPunct="0">
              <a:defRPr>
                <a:solidFill>
                  <a:schemeClr val="tx1"/>
                </a:solidFill>
                <a:latin typeface="Arial" charset="0"/>
                <a:cs typeface="Arial" charset="0"/>
              </a:defRPr>
            </a:lvl3pPr>
            <a:lvl4pPr marL="1905198" indent="-272171" eaLnBrk="0" hangingPunct="0">
              <a:defRPr>
                <a:solidFill>
                  <a:schemeClr val="tx1"/>
                </a:solidFill>
                <a:latin typeface="Arial" charset="0"/>
                <a:cs typeface="Arial" charset="0"/>
              </a:defRPr>
            </a:lvl4pPr>
            <a:lvl5pPr marL="2449540" indent="-272171" eaLnBrk="0" hangingPunct="0">
              <a:defRPr>
                <a:solidFill>
                  <a:schemeClr val="tx1"/>
                </a:solidFill>
                <a:latin typeface="Arial" charset="0"/>
                <a:cs typeface="Arial" charset="0"/>
              </a:defRPr>
            </a:lvl5pPr>
            <a:lvl6pPr marL="2993883" indent="-272171" eaLnBrk="0" fontAlgn="base" hangingPunct="0">
              <a:spcBef>
                <a:spcPct val="0"/>
              </a:spcBef>
              <a:spcAft>
                <a:spcPct val="0"/>
              </a:spcAft>
              <a:defRPr>
                <a:solidFill>
                  <a:schemeClr val="tx1"/>
                </a:solidFill>
                <a:latin typeface="Arial" charset="0"/>
                <a:cs typeface="Arial" charset="0"/>
              </a:defRPr>
            </a:lvl6pPr>
            <a:lvl7pPr marL="3538225" indent="-272171" eaLnBrk="0" fontAlgn="base" hangingPunct="0">
              <a:spcBef>
                <a:spcPct val="0"/>
              </a:spcBef>
              <a:spcAft>
                <a:spcPct val="0"/>
              </a:spcAft>
              <a:defRPr>
                <a:solidFill>
                  <a:schemeClr val="tx1"/>
                </a:solidFill>
                <a:latin typeface="Arial" charset="0"/>
                <a:cs typeface="Arial" charset="0"/>
              </a:defRPr>
            </a:lvl7pPr>
            <a:lvl8pPr marL="4082567" indent="-272171" eaLnBrk="0" fontAlgn="base" hangingPunct="0">
              <a:spcBef>
                <a:spcPct val="0"/>
              </a:spcBef>
              <a:spcAft>
                <a:spcPct val="0"/>
              </a:spcAft>
              <a:defRPr>
                <a:solidFill>
                  <a:schemeClr val="tx1"/>
                </a:solidFill>
                <a:latin typeface="Arial" charset="0"/>
                <a:cs typeface="Arial" charset="0"/>
              </a:defRPr>
            </a:lvl8pPr>
            <a:lvl9pPr marL="4626910" indent="-272171" eaLnBrk="0" fontAlgn="base" hangingPunct="0">
              <a:spcBef>
                <a:spcPct val="0"/>
              </a:spcBef>
              <a:spcAft>
                <a:spcPct val="0"/>
              </a:spcAft>
              <a:defRPr>
                <a:solidFill>
                  <a:schemeClr val="tx1"/>
                </a:solidFill>
                <a:latin typeface="Arial" charset="0"/>
                <a:cs typeface="Arial" charset="0"/>
              </a:defRPr>
            </a:lvl9pPr>
          </a:lstStyle>
          <a:p>
            <a:fld id="{C906BB14-ABBF-4609-8DE0-2DFA7FEB2CB4}" type="slidenum">
              <a:rPr lang="sv-SE" smtClean="0"/>
              <a:pPr/>
              <a:t>2</a:t>
            </a:fld>
            <a:endParaRPr lang="sv-SE"/>
          </a:p>
        </p:txBody>
      </p:sp>
    </p:spTree>
    <p:extLst>
      <p:ext uri="{BB962C8B-B14F-4D97-AF65-F5344CB8AC3E}">
        <p14:creationId xmlns:p14="http://schemas.microsoft.com/office/powerpoint/2010/main" val="862980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400" dirty="0" smtClean="0"/>
              <a:t>Nordisk gemensam planeringsmodell 2025</a:t>
            </a:r>
            <a:endParaRPr lang="sv-SE" sz="2400" dirty="0"/>
          </a:p>
        </p:txBody>
      </p:sp>
      <p:sp>
        <p:nvSpPr>
          <p:cNvPr id="3" name="Platshållare för innehåll 2"/>
          <p:cNvSpPr>
            <a:spLocks noGrp="1"/>
          </p:cNvSpPr>
          <p:nvPr>
            <p:ph idx="1"/>
          </p:nvPr>
        </p:nvSpPr>
        <p:spPr>
          <a:xfrm>
            <a:off x="1104098" y="1290770"/>
            <a:ext cx="5065497" cy="3939224"/>
          </a:xfrm>
        </p:spPr>
        <p:txBody>
          <a:bodyPr/>
          <a:lstStyle/>
          <a:p>
            <a:r>
              <a:rPr lang="sv-SE" sz="1400" dirty="0" smtClean="0"/>
              <a:t>Skapades för nätområdena: Sverige, Finland, Norge och Östra Danmark (Själland).</a:t>
            </a:r>
          </a:p>
          <a:p>
            <a:r>
              <a:rPr lang="sv-SE" sz="1400" dirty="0" smtClean="0"/>
              <a:t>Nätmodellen för målnätet 2025 inkl. investeringar till 2025-06-30 skapades genom att:</a:t>
            </a:r>
          </a:p>
          <a:p>
            <a:pPr marL="552551" lvl="1" indent="-228600">
              <a:buFont typeface="+mj-lt"/>
              <a:buAutoNum type="arabicPeriod"/>
            </a:pPr>
            <a:r>
              <a:rPr lang="sv-SE" sz="1200" dirty="0" smtClean="0"/>
              <a:t>Utgå från dagens planeringsnät (vid tidpunkten 2021).</a:t>
            </a:r>
          </a:p>
          <a:p>
            <a:pPr marL="552551" lvl="1" indent="-228600">
              <a:buFont typeface="+mj-lt"/>
              <a:buAutoNum type="arabicPeriod"/>
            </a:pPr>
            <a:r>
              <a:rPr lang="sv-SE" sz="1200" dirty="0" smtClean="0"/>
              <a:t>Läsa in samtliga investeringar tom. 2025-06-30.</a:t>
            </a:r>
          </a:p>
          <a:p>
            <a:pPr marL="552551" lvl="1" indent="-228600">
              <a:buFont typeface="+mj-lt"/>
              <a:buAutoNum type="arabicPeriod"/>
            </a:pPr>
            <a:r>
              <a:rPr lang="sv-SE" sz="1200" dirty="0" smtClean="0"/>
              <a:t>Sammanfoga till en nordisk nätmodell.</a:t>
            </a:r>
          </a:p>
          <a:p>
            <a:pPr marL="552551" lvl="1" indent="-228600">
              <a:buFont typeface="+mj-lt"/>
              <a:buAutoNum type="arabicPeriod"/>
            </a:pPr>
            <a:r>
              <a:rPr lang="sv-SE" sz="1200" dirty="0"/>
              <a:t>Reducera modellen med ”</a:t>
            </a:r>
            <a:r>
              <a:rPr lang="sv-SE" sz="1200" dirty="0" smtClean="0"/>
              <a:t>överflödiga </a:t>
            </a:r>
            <a:r>
              <a:rPr lang="sv-SE" sz="1200" dirty="0"/>
              <a:t>noder och element” tex. nollimpedansledningar och </a:t>
            </a:r>
            <a:r>
              <a:rPr lang="sv-SE" sz="1200" dirty="0" smtClean="0"/>
              <a:t>landsgränsnoder</a:t>
            </a:r>
            <a:r>
              <a:rPr lang="sv-SE" sz="1200" dirty="0"/>
              <a:t> </a:t>
            </a:r>
            <a:r>
              <a:rPr lang="sv-SE" sz="1200" dirty="0" smtClean="0"/>
              <a:t>som inte har någon beräkningsteknisk nytta.</a:t>
            </a:r>
            <a:endParaRPr lang="sv-SE" sz="1200" dirty="0"/>
          </a:p>
        </p:txBody>
      </p:sp>
      <p:pic>
        <p:nvPicPr>
          <p:cNvPr id="4" name="Bildobjekt 3"/>
          <p:cNvPicPr>
            <a:picLocks noChangeAspect="1"/>
          </p:cNvPicPr>
          <p:nvPr/>
        </p:nvPicPr>
        <p:blipFill>
          <a:blip r:embed="rId2"/>
          <a:stretch>
            <a:fillRect/>
          </a:stretch>
        </p:blipFill>
        <p:spPr>
          <a:xfrm>
            <a:off x="6385619" y="1269553"/>
            <a:ext cx="3600400" cy="4299265"/>
          </a:xfrm>
          <a:prstGeom prst="rect">
            <a:avLst/>
          </a:prstGeom>
          <a:ln>
            <a:solidFill>
              <a:schemeClr val="accent1"/>
            </a:solidFill>
          </a:ln>
        </p:spPr>
      </p:pic>
    </p:spTree>
    <p:extLst>
      <p:ext uri="{BB962C8B-B14F-4D97-AF65-F5344CB8AC3E}">
        <p14:creationId xmlns:p14="http://schemas.microsoft.com/office/powerpoint/2010/main" val="104695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04097" y="684158"/>
            <a:ext cx="10826137" cy="1080250"/>
          </a:xfrm>
        </p:spPr>
        <p:txBody>
          <a:bodyPr/>
          <a:lstStyle/>
          <a:p>
            <a:r>
              <a:rPr lang="sv-SE" sz="2400" dirty="0"/>
              <a:t>N</a:t>
            </a:r>
            <a:r>
              <a:rPr lang="sv-SE" sz="2400" dirty="0" smtClean="0"/>
              <a:t>ätmodellen i nodprissimuleringen och reducering till Hubbar</a:t>
            </a:r>
            <a:endParaRPr lang="sv-SE" sz="2400" dirty="0"/>
          </a:p>
        </p:txBody>
      </p:sp>
      <p:sp>
        <p:nvSpPr>
          <p:cNvPr id="3" name="Platshållare för innehåll 2"/>
          <p:cNvSpPr>
            <a:spLocks noGrp="1"/>
          </p:cNvSpPr>
          <p:nvPr>
            <p:ph idx="1"/>
          </p:nvPr>
        </p:nvSpPr>
        <p:spPr>
          <a:xfrm>
            <a:off x="1104098" y="1341562"/>
            <a:ext cx="4921481" cy="4248472"/>
          </a:xfrm>
        </p:spPr>
        <p:txBody>
          <a:bodyPr/>
          <a:lstStyle/>
          <a:p>
            <a:r>
              <a:rPr lang="sv-SE" sz="1400" dirty="0" smtClean="0"/>
              <a:t>Nordiska planeringsnätet inklusive distributionsnätet innehåller ca. 10 000 noder.</a:t>
            </a:r>
          </a:p>
          <a:p>
            <a:r>
              <a:rPr lang="sv-SE" sz="1400" dirty="0"/>
              <a:t>D</a:t>
            </a:r>
            <a:r>
              <a:rPr lang="sv-SE" sz="1400" dirty="0" smtClean="0"/>
              <a:t>en mängden noder var inte möjlig att hantera och samtidigt få rimligt långa beräkningstider.</a:t>
            </a:r>
          </a:p>
          <a:p>
            <a:r>
              <a:rPr lang="sv-SE" sz="1400" dirty="0" smtClean="0"/>
              <a:t>För att lösa detta aggregerades underliggande distributionsnoder som har en spänningsnivå lägre än 220 kV till närmaste transmissionsnätsnoder med en spänningsnivå större eller lika med 220kV till det som man kallar en </a:t>
            </a:r>
            <a:r>
              <a:rPr lang="sv-SE" sz="1400" dirty="0" err="1" smtClean="0"/>
              <a:t>Hub</a:t>
            </a:r>
            <a:r>
              <a:rPr lang="sv-SE" sz="1400" dirty="0" smtClean="0"/>
              <a:t>.</a:t>
            </a:r>
          </a:p>
          <a:p>
            <a:r>
              <a:rPr lang="sv-SE" sz="1400" dirty="0" smtClean="0"/>
              <a:t>Den aggregerade modellen innehåller ca. 700 Hubbar och simuleringarna tar ändå upp till en vecka.</a:t>
            </a:r>
            <a:endParaRPr lang="sv-SE" sz="1400" dirty="0"/>
          </a:p>
        </p:txBody>
      </p:sp>
      <p:grpSp>
        <p:nvGrpSpPr>
          <p:cNvPr id="4" name="Grupp 3"/>
          <p:cNvGrpSpPr/>
          <p:nvPr/>
        </p:nvGrpSpPr>
        <p:grpSpPr>
          <a:xfrm>
            <a:off x="7303557" y="1324025"/>
            <a:ext cx="3720665" cy="4112331"/>
            <a:chOff x="7996517" y="692689"/>
            <a:chExt cx="3720665" cy="4112331"/>
          </a:xfrm>
        </p:grpSpPr>
        <p:sp>
          <p:nvSpPr>
            <p:cNvPr id="5" name="Flödesschema: Koppling 4"/>
            <p:cNvSpPr/>
            <p:nvPr/>
          </p:nvSpPr>
          <p:spPr>
            <a:xfrm>
              <a:off x="8492905" y="4328749"/>
              <a:ext cx="269965" cy="2525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lödesschema: Koppling 5"/>
            <p:cNvSpPr/>
            <p:nvPr/>
          </p:nvSpPr>
          <p:spPr>
            <a:xfrm>
              <a:off x="8357923" y="3768701"/>
              <a:ext cx="269965" cy="25254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Flödesschema: Koppling 6"/>
            <p:cNvSpPr/>
            <p:nvPr/>
          </p:nvSpPr>
          <p:spPr>
            <a:xfrm>
              <a:off x="8963169" y="4038666"/>
              <a:ext cx="269965" cy="2525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lödesschema: Koppling 7"/>
            <p:cNvSpPr/>
            <p:nvPr/>
          </p:nvSpPr>
          <p:spPr>
            <a:xfrm>
              <a:off x="8976232" y="2561519"/>
              <a:ext cx="269965" cy="2525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Flödesschema: Koppling 8"/>
            <p:cNvSpPr/>
            <p:nvPr/>
          </p:nvSpPr>
          <p:spPr>
            <a:xfrm>
              <a:off x="8348981" y="2535858"/>
              <a:ext cx="269965" cy="25254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Flödesschema: Koppling 9"/>
            <p:cNvSpPr/>
            <p:nvPr/>
          </p:nvSpPr>
          <p:spPr>
            <a:xfrm>
              <a:off x="8706267" y="1914385"/>
              <a:ext cx="269965" cy="2525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Flödesschema: Koppling 10"/>
            <p:cNvSpPr/>
            <p:nvPr/>
          </p:nvSpPr>
          <p:spPr>
            <a:xfrm>
              <a:off x="10230266" y="3215706"/>
              <a:ext cx="269965" cy="25254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Flödesschema: Koppling 11"/>
            <p:cNvSpPr/>
            <p:nvPr/>
          </p:nvSpPr>
          <p:spPr>
            <a:xfrm>
              <a:off x="7996518" y="1770452"/>
              <a:ext cx="1603937" cy="128016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Flödesschema: Koppling 12"/>
            <p:cNvSpPr/>
            <p:nvPr/>
          </p:nvSpPr>
          <p:spPr>
            <a:xfrm>
              <a:off x="7996517" y="3524860"/>
              <a:ext cx="1603937" cy="128016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Flödesschema: Koppling 13"/>
            <p:cNvSpPr/>
            <p:nvPr/>
          </p:nvSpPr>
          <p:spPr>
            <a:xfrm>
              <a:off x="9789459" y="2890271"/>
              <a:ext cx="1161826" cy="95743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5" name="Rak koppling 14"/>
            <p:cNvCxnSpPr>
              <a:stCxn id="9" idx="4"/>
              <a:endCxn id="6" idx="0"/>
            </p:cNvCxnSpPr>
            <p:nvPr/>
          </p:nvCxnSpPr>
          <p:spPr>
            <a:xfrm>
              <a:off x="8483964" y="2788406"/>
              <a:ext cx="8942" cy="980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Rak koppling 15"/>
            <p:cNvCxnSpPr>
              <a:stCxn id="8" idx="6"/>
            </p:cNvCxnSpPr>
            <p:nvPr/>
          </p:nvCxnSpPr>
          <p:spPr>
            <a:xfrm>
              <a:off x="9246197" y="2687793"/>
              <a:ext cx="1102660" cy="64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ak koppling 16"/>
            <p:cNvCxnSpPr>
              <a:endCxn id="7" idx="0"/>
            </p:cNvCxnSpPr>
            <p:nvPr/>
          </p:nvCxnSpPr>
          <p:spPr>
            <a:xfrm flipH="1">
              <a:off x="9098152" y="2662132"/>
              <a:ext cx="13062" cy="1376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Rak koppling 17"/>
            <p:cNvCxnSpPr>
              <a:stCxn id="7" idx="6"/>
              <a:endCxn id="11" idx="3"/>
            </p:cNvCxnSpPr>
            <p:nvPr/>
          </p:nvCxnSpPr>
          <p:spPr>
            <a:xfrm flipV="1">
              <a:off x="9233134" y="3431269"/>
              <a:ext cx="1036667" cy="7336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ak koppling 18"/>
            <p:cNvCxnSpPr>
              <a:stCxn id="9" idx="7"/>
              <a:endCxn id="10" idx="4"/>
            </p:cNvCxnSpPr>
            <p:nvPr/>
          </p:nvCxnSpPr>
          <p:spPr>
            <a:xfrm flipV="1">
              <a:off x="8579411" y="2166933"/>
              <a:ext cx="261839" cy="405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Rak koppling 19"/>
            <p:cNvCxnSpPr>
              <a:stCxn id="10" idx="4"/>
              <a:endCxn id="8" idx="0"/>
            </p:cNvCxnSpPr>
            <p:nvPr/>
          </p:nvCxnSpPr>
          <p:spPr>
            <a:xfrm>
              <a:off x="8841250" y="2166933"/>
              <a:ext cx="269965" cy="3945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Rak koppling 20"/>
            <p:cNvCxnSpPr>
              <a:stCxn id="6" idx="5"/>
              <a:endCxn id="7" idx="2"/>
            </p:cNvCxnSpPr>
            <p:nvPr/>
          </p:nvCxnSpPr>
          <p:spPr>
            <a:xfrm>
              <a:off x="8588353" y="3984264"/>
              <a:ext cx="374816" cy="1806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Rak koppling 21"/>
            <p:cNvCxnSpPr>
              <a:stCxn id="6" idx="4"/>
              <a:endCxn id="5" idx="5"/>
            </p:cNvCxnSpPr>
            <p:nvPr/>
          </p:nvCxnSpPr>
          <p:spPr>
            <a:xfrm>
              <a:off x="8492906" y="4021249"/>
              <a:ext cx="230429" cy="523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ak pilkoppling 22"/>
            <p:cNvCxnSpPr/>
            <p:nvPr/>
          </p:nvCxnSpPr>
          <p:spPr>
            <a:xfrm flipH="1">
              <a:off x="8873010" y="1062938"/>
              <a:ext cx="62497" cy="7233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ruta 23"/>
            <p:cNvSpPr txBox="1"/>
            <p:nvPr/>
          </p:nvSpPr>
          <p:spPr>
            <a:xfrm>
              <a:off x="8762870" y="692689"/>
              <a:ext cx="721019" cy="369332"/>
            </a:xfrm>
            <a:prstGeom prst="rect">
              <a:avLst/>
            </a:prstGeom>
            <a:noFill/>
            <a:ln>
              <a:solidFill>
                <a:schemeClr val="accent1"/>
              </a:solidFill>
            </a:ln>
          </p:spPr>
          <p:txBody>
            <a:bodyPr wrap="square" rtlCol="0">
              <a:spAutoFit/>
            </a:bodyPr>
            <a:lstStyle/>
            <a:p>
              <a:r>
                <a:rPr lang="sv-SE" dirty="0" err="1" smtClean="0"/>
                <a:t>Hub</a:t>
              </a:r>
              <a:endParaRPr lang="sv-SE" dirty="0"/>
            </a:p>
          </p:txBody>
        </p:sp>
        <p:sp>
          <p:nvSpPr>
            <p:cNvPr id="25" name="textruta 24"/>
            <p:cNvSpPr txBox="1"/>
            <p:nvPr/>
          </p:nvSpPr>
          <p:spPr>
            <a:xfrm>
              <a:off x="9751467" y="1275079"/>
              <a:ext cx="1613500" cy="523220"/>
            </a:xfrm>
            <a:prstGeom prst="rect">
              <a:avLst/>
            </a:prstGeom>
            <a:noFill/>
            <a:ln>
              <a:solidFill>
                <a:schemeClr val="accent1">
                  <a:shade val="50000"/>
                </a:schemeClr>
              </a:solidFill>
            </a:ln>
          </p:spPr>
          <p:txBody>
            <a:bodyPr wrap="square" rtlCol="0">
              <a:spAutoFit/>
            </a:bodyPr>
            <a:lstStyle/>
            <a:p>
              <a:r>
                <a:rPr lang="sv-SE" sz="1400" dirty="0" smtClean="0"/>
                <a:t>Distributionsnod (&lt;220 kV)</a:t>
              </a:r>
              <a:endParaRPr lang="sv-SE" sz="1400" dirty="0"/>
            </a:p>
          </p:txBody>
        </p:sp>
        <p:cxnSp>
          <p:nvCxnSpPr>
            <p:cNvPr id="26" name="Rak pilkoppling 25"/>
            <p:cNvCxnSpPr/>
            <p:nvPr/>
          </p:nvCxnSpPr>
          <p:spPr>
            <a:xfrm flipH="1">
              <a:off x="9184026" y="1783340"/>
              <a:ext cx="590865" cy="815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Flödesschema: Koppling 26"/>
            <p:cNvSpPr/>
            <p:nvPr/>
          </p:nvSpPr>
          <p:spPr>
            <a:xfrm>
              <a:off x="10640467" y="3215706"/>
              <a:ext cx="269965" cy="25254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8" name="Rak koppling 27"/>
            <p:cNvCxnSpPr>
              <a:stCxn id="11" idx="6"/>
              <a:endCxn id="27" idx="2"/>
            </p:cNvCxnSpPr>
            <p:nvPr/>
          </p:nvCxnSpPr>
          <p:spPr>
            <a:xfrm>
              <a:off x="10500231" y="3341980"/>
              <a:ext cx="140236"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ruta 28"/>
            <p:cNvSpPr txBox="1"/>
            <p:nvPr/>
          </p:nvSpPr>
          <p:spPr>
            <a:xfrm>
              <a:off x="10083781" y="2047713"/>
              <a:ext cx="1633401" cy="523220"/>
            </a:xfrm>
            <a:prstGeom prst="rect">
              <a:avLst/>
            </a:prstGeom>
            <a:noFill/>
            <a:ln>
              <a:solidFill>
                <a:schemeClr val="accent1">
                  <a:shade val="50000"/>
                </a:schemeClr>
              </a:solidFill>
            </a:ln>
          </p:spPr>
          <p:txBody>
            <a:bodyPr wrap="square" rtlCol="0">
              <a:spAutoFit/>
            </a:bodyPr>
            <a:lstStyle/>
            <a:p>
              <a:r>
                <a:rPr lang="sv-SE" sz="1400" dirty="0" smtClean="0"/>
                <a:t>Transmissionsnod (&gt;=220 kV)</a:t>
              </a:r>
              <a:endParaRPr lang="sv-SE" sz="1400" dirty="0"/>
            </a:p>
          </p:txBody>
        </p:sp>
        <p:cxnSp>
          <p:nvCxnSpPr>
            <p:cNvPr id="30" name="Rak pilkoppling 29"/>
            <p:cNvCxnSpPr>
              <a:endCxn id="27" idx="0"/>
            </p:cNvCxnSpPr>
            <p:nvPr/>
          </p:nvCxnSpPr>
          <p:spPr>
            <a:xfrm>
              <a:off x="10725971" y="2561519"/>
              <a:ext cx="49479" cy="654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2879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971" y="621482"/>
            <a:ext cx="10729192" cy="585396"/>
          </a:xfrm>
        </p:spPr>
        <p:txBody>
          <a:bodyPr/>
          <a:lstStyle/>
          <a:p>
            <a:r>
              <a:rPr lang="sv-SE" sz="2000" dirty="0" smtClean="0"/>
              <a:t>Resultaten från nodprissimuleringen och de resulterande </a:t>
            </a:r>
            <a:r>
              <a:rPr lang="sv-SE" sz="2000" dirty="0" err="1" smtClean="0"/>
              <a:t>elområdesindelningarna</a:t>
            </a:r>
            <a:r>
              <a:rPr lang="sv-SE" sz="2000" dirty="0" smtClean="0"/>
              <a:t> från ACER</a:t>
            </a:r>
            <a:endParaRPr lang="sv-SE" sz="2000" dirty="0"/>
          </a:p>
        </p:txBody>
      </p:sp>
      <p:pic>
        <p:nvPicPr>
          <p:cNvPr id="58" name="Picture 57"/>
          <p:cNvPicPr>
            <a:picLocks noChangeAspect="1"/>
          </p:cNvPicPr>
          <p:nvPr/>
        </p:nvPicPr>
        <p:blipFill rotWithShape="1">
          <a:blip r:embed="rId3"/>
          <a:srcRect b="3103"/>
          <a:stretch/>
        </p:blipFill>
        <p:spPr>
          <a:xfrm>
            <a:off x="408955" y="2637706"/>
            <a:ext cx="3236880" cy="2995141"/>
          </a:xfrm>
          <a:prstGeom prst="rect">
            <a:avLst/>
          </a:prstGeom>
        </p:spPr>
      </p:pic>
      <p:sp>
        <p:nvSpPr>
          <p:cNvPr id="59" name="Right Arrow 58"/>
          <p:cNvSpPr/>
          <p:nvPr/>
        </p:nvSpPr>
        <p:spPr>
          <a:xfrm>
            <a:off x="3748215" y="4159734"/>
            <a:ext cx="765154" cy="2174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0" name="Bildobjekt 6"/>
          <p:cNvPicPr>
            <a:picLocks noChangeAspect="1"/>
          </p:cNvPicPr>
          <p:nvPr/>
        </p:nvPicPr>
        <p:blipFill rotWithShape="1">
          <a:blip r:embed="rId4"/>
          <a:srcRect l="10608" t="5832" r="6052" b="8763"/>
          <a:stretch/>
        </p:blipFill>
        <p:spPr>
          <a:xfrm>
            <a:off x="8277515" y="2870303"/>
            <a:ext cx="1222948" cy="2501484"/>
          </a:xfrm>
          <a:prstGeom prst="rect">
            <a:avLst/>
          </a:prstGeom>
        </p:spPr>
      </p:pic>
      <p:pic>
        <p:nvPicPr>
          <p:cNvPr id="67" name="Platshållare för innehåll 3"/>
          <p:cNvPicPr>
            <a:picLocks noChangeAspect="1"/>
          </p:cNvPicPr>
          <p:nvPr/>
        </p:nvPicPr>
        <p:blipFill rotWithShape="1">
          <a:blip r:embed="rId5"/>
          <a:srcRect l="22562" r="24364" b="1172"/>
          <a:stretch/>
        </p:blipFill>
        <p:spPr bwMode="auto">
          <a:xfrm>
            <a:off x="7120415" y="2877157"/>
            <a:ext cx="1153081" cy="251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Bildobjekt 7"/>
          <p:cNvPicPr>
            <a:picLocks noChangeAspect="1"/>
          </p:cNvPicPr>
          <p:nvPr/>
        </p:nvPicPr>
        <p:blipFill rotWithShape="1">
          <a:blip r:embed="rId6"/>
          <a:srcRect l="18846" t="5108" r="1330" b="4609"/>
          <a:stretch/>
        </p:blipFill>
        <p:spPr>
          <a:xfrm>
            <a:off x="10698798" y="2853949"/>
            <a:ext cx="1241236" cy="2534190"/>
          </a:xfrm>
          <a:prstGeom prst="rect">
            <a:avLst/>
          </a:prstGeom>
        </p:spPr>
      </p:pic>
      <p:sp>
        <p:nvSpPr>
          <p:cNvPr id="10" name="Right Arrow 9"/>
          <p:cNvSpPr/>
          <p:nvPr/>
        </p:nvSpPr>
        <p:spPr>
          <a:xfrm>
            <a:off x="6348029" y="4159734"/>
            <a:ext cx="716835" cy="2174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Box 2"/>
          <p:cNvSpPr txBox="1"/>
          <p:nvPr/>
        </p:nvSpPr>
        <p:spPr>
          <a:xfrm>
            <a:off x="7025349" y="5463919"/>
            <a:ext cx="1291606" cy="307777"/>
          </a:xfrm>
          <a:prstGeom prst="rect">
            <a:avLst/>
          </a:prstGeom>
          <a:noFill/>
        </p:spPr>
        <p:txBody>
          <a:bodyPr wrap="square" rtlCol="0">
            <a:spAutoFit/>
          </a:bodyPr>
          <a:lstStyle/>
          <a:p>
            <a:pPr algn="ctr"/>
            <a:r>
              <a:rPr lang="sv-SE" sz="1400" dirty="0" smtClean="0"/>
              <a:t>Alternativ 8</a:t>
            </a:r>
            <a:endParaRPr lang="sv-SE" sz="1400" dirty="0"/>
          </a:p>
        </p:txBody>
      </p:sp>
      <p:sp>
        <p:nvSpPr>
          <p:cNvPr id="12" name="TextBox 11"/>
          <p:cNvSpPr txBox="1"/>
          <p:nvPr/>
        </p:nvSpPr>
        <p:spPr>
          <a:xfrm>
            <a:off x="8208857" y="5463919"/>
            <a:ext cx="1291606" cy="307777"/>
          </a:xfrm>
          <a:prstGeom prst="rect">
            <a:avLst/>
          </a:prstGeom>
          <a:noFill/>
        </p:spPr>
        <p:txBody>
          <a:bodyPr wrap="square" rtlCol="0">
            <a:spAutoFit/>
          </a:bodyPr>
          <a:lstStyle/>
          <a:p>
            <a:pPr algn="ctr"/>
            <a:r>
              <a:rPr lang="sv-SE" sz="1400" dirty="0" smtClean="0"/>
              <a:t>Alternativ 9</a:t>
            </a:r>
            <a:endParaRPr lang="sv-SE" sz="1400" dirty="0"/>
          </a:p>
        </p:txBody>
      </p:sp>
      <p:sp>
        <p:nvSpPr>
          <p:cNvPr id="13" name="TextBox 12"/>
          <p:cNvSpPr txBox="1"/>
          <p:nvPr/>
        </p:nvSpPr>
        <p:spPr>
          <a:xfrm>
            <a:off x="9467572" y="5477178"/>
            <a:ext cx="1291606" cy="307777"/>
          </a:xfrm>
          <a:prstGeom prst="rect">
            <a:avLst/>
          </a:prstGeom>
          <a:noFill/>
        </p:spPr>
        <p:txBody>
          <a:bodyPr wrap="square" rtlCol="0">
            <a:spAutoFit/>
          </a:bodyPr>
          <a:lstStyle/>
          <a:p>
            <a:pPr algn="ctr"/>
            <a:r>
              <a:rPr lang="sv-SE" sz="1400" dirty="0" smtClean="0"/>
              <a:t>Alternativ 10</a:t>
            </a:r>
            <a:endParaRPr lang="sv-SE" sz="1400" dirty="0"/>
          </a:p>
        </p:txBody>
      </p:sp>
      <p:sp>
        <p:nvSpPr>
          <p:cNvPr id="14" name="TextBox 13"/>
          <p:cNvSpPr txBox="1"/>
          <p:nvPr/>
        </p:nvSpPr>
        <p:spPr>
          <a:xfrm>
            <a:off x="10673613" y="5473344"/>
            <a:ext cx="1291606" cy="307777"/>
          </a:xfrm>
          <a:prstGeom prst="rect">
            <a:avLst/>
          </a:prstGeom>
          <a:noFill/>
        </p:spPr>
        <p:txBody>
          <a:bodyPr wrap="square" rtlCol="0">
            <a:spAutoFit/>
          </a:bodyPr>
          <a:lstStyle/>
          <a:p>
            <a:pPr algn="ctr"/>
            <a:r>
              <a:rPr lang="sv-SE" sz="1400" dirty="0" smtClean="0"/>
              <a:t>Alternativ 11</a:t>
            </a:r>
            <a:endParaRPr lang="sv-SE" sz="1400" dirty="0"/>
          </a:p>
        </p:txBody>
      </p:sp>
      <p:sp>
        <p:nvSpPr>
          <p:cNvPr id="17" name="Rectangle 58">
            <a:extLst>
              <a:ext uri="{FF2B5EF4-FFF2-40B4-BE49-F238E27FC236}">
                <a16:creationId xmlns:a16="http://schemas.microsoft.com/office/drawing/2014/main" id="{9CBA4934-6BF3-4BBA-A6D3-B17AFE49B16F}"/>
              </a:ext>
            </a:extLst>
          </p:cNvPr>
          <p:cNvSpPr/>
          <p:nvPr/>
        </p:nvSpPr>
        <p:spPr>
          <a:xfrm>
            <a:off x="4608517" y="3761548"/>
            <a:ext cx="1644364" cy="1004934"/>
          </a:xfrm>
          <a:prstGeom prst="rect">
            <a:avLst/>
          </a:prstGeom>
          <a:solidFill>
            <a:srgbClr val="002F56">
              <a:alpha val="8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kern="0" dirty="0" smtClean="0">
                <a:solidFill>
                  <a:srgbClr val="FFFFFF"/>
                </a:solidFill>
                <a:latin typeface="Segoe UI"/>
                <a:cs typeface="+mn-cs"/>
              </a:rPr>
              <a:t>ACERS </a:t>
            </a:r>
            <a:r>
              <a:rPr lang="en-GB" sz="1200" kern="0" dirty="0" err="1" smtClean="0">
                <a:solidFill>
                  <a:srgbClr val="FFFFFF"/>
                </a:solidFill>
                <a:latin typeface="Segoe UI"/>
                <a:cs typeface="+mn-cs"/>
              </a:rPr>
              <a:t>klustringsalgoritm</a:t>
            </a:r>
            <a:endParaRPr kumimoji="0" lang="en-GB" sz="1200" b="0" i="0" u="none" strike="noStrike" kern="0" cap="none" spc="0" normalizeH="0" baseline="0" noProof="0" dirty="0">
              <a:ln>
                <a:noFill/>
              </a:ln>
              <a:solidFill>
                <a:srgbClr val="FFFFFF"/>
              </a:solidFill>
              <a:effectLst/>
              <a:uLnTx/>
              <a:uFillTx/>
              <a:latin typeface="Segoe UI"/>
              <a:ea typeface="+mn-ea"/>
              <a:cs typeface="+mn-cs"/>
            </a:endParaRPr>
          </a:p>
        </p:txBody>
      </p:sp>
      <p:sp>
        <p:nvSpPr>
          <p:cNvPr id="19" name="Content Placeholder 2"/>
          <p:cNvSpPr txBox="1">
            <a:spLocks/>
          </p:cNvSpPr>
          <p:nvPr/>
        </p:nvSpPr>
        <p:spPr bwMode="auto">
          <a:xfrm>
            <a:off x="774048" y="1070798"/>
            <a:ext cx="6840760" cy="180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22511" indent="-322511" algn="l" rtl="0" eaLnBrk="1" fontAlgn="base" hangingPunct="1">
              <a:lnSpc>
                <a:spcPct val="150000"/>
              </a:lnSpc>
              <a:spcBef>
                <a:spcPct val="0"/>
              </a:spcBef>
              <a:spcAft>
                <a:spcPct val="100000"/>
              </a:spcAft>
              <a:buClrTx/>
              <a:buFont typeface="Arial" charset="0"/>
              <a:buChar char="&gt;"/>
              <a:defRPr sz="2000">
                <a:solidFill>
                  <a:schemeClr val="tx1"/>
                </a:solidFill>
                <a:latin typeface="+mn-lt"/>
                <a:ea typeface="+mn-ea"/>
                <a:cs typeface="+mn-cs"/>
              </a:defRPr>
            </a:lvl1pPr>
            <a:lvl2pPr marL="564396" indent="-240445" algn="l" rtl="0" eaLnBrk="1" fontAlgn="base" hangingPunct="1">
              <a:lnSpc>
                <a:spcPct val="150000"/>
              </a:lnSpc>
              <a:spcBef>
                <a:spcPct val="0"/>
              </a:spcBef>
              <a:spcAft>
                <a:spcPct val="100000"/>
              </a:spcAft>
              <a:buClrTx/>
              <a:buFont typeface="Arial" charset="0"/>
              <a:buChar char="&gt;"/>
              <a:defRPr sz="1600">
                <a:solidFill>
                  <a:schemeClr val="tx1"/>
                </a:solidFill>
                <a:latin typeface="+mn-lt"/>
                <a:cs typeface="+mn-cs"/>
              </a:defRPr>
            </a:lvl2pPr>
            <a:lvl3pPr marL="783246" indent="-217409" algn="l" rtl="0" eaLnBrk="1" fontAlgn="base" hangingPunct="1">
              <a:lnSpc>
                <a:spcPct val="150000"/>
              </a:lnSpc>
              <a:spcBef>
                <a:spcPct val="0"/>
              </a:spcBef>
              <a:spcAft>
                <a:spcPct val="100000"/>
              </a:spcAft>
              <a:buClrTx/>
              <a:buFont typeface="Arial" charset="0"/>
              <a:buChar char="&gt;"/>
              <a:defRPr sz="1600">
                <a:solidFill>
                  <a:schemeClr val="tx1"/>
                </a:solidFill>
                <a:latin typeface="+mn-lt"/>
                <a:cs typeface="+mn-cs"/>
              </a:defRPr>
            </a:lvl3pPr>
            <a:lvl4pPr marL="1013613" indent="-228927" algn="l" rtl="0" eaLnBrk="1" fontAlgn="base" hangingPunct="1">
              <a:lnSpc>
                <a:spcPct val="150000"/>
              </a:lnSpc>
              <a:spcBef>
                <a:spcPct val="0"/>
              </a:spcBef>
              <a:spcAft>
                <a:spcPct val="100000"/>
              </a:spcAft>
              <a:buClrTx/>
              <a:buFont typeface="Arial" charset="0"/>
              <a:buChar char="&gt;"/>
              <a:defRPr sz="1600">
                <a:solidFill>
                  <a:schemeClr val="tx1"/>
                </a:solidFill>
                <a:latin typeface="+mn-lt"/>
                <a:cs typeface="+mn-cs"/>
              </a:defRPr>
            </a:lvl4pPr>
            <a:lvl5pPr marL="1220941" indent="-205889" algn="l" rtl="0" eaLnBrk="1" fontAlgn="base" hangingPunct="1">
              <a:lnSpc>
                <a:spcPct val="150000"/>
              </a:lnSpc>
              <a:spcBef>
                <a:spcPct val="0"/>
              </a:spcBef>
              <a:spcAft>
                <a:spcPct val="100000"/>
              </a:spcAft>
              <a:buClrTx/>
              <a:buFont typeface="Arial" charset="0"/>
              <a:buChar char="&gt;"/>
              <a:defRPr sz="1600">
                <a:solidFill>
                  <a:schemeClr val="tx1"/>
                </a:solidFill>
                <a:latin typeface="+mn-lt"/>
                <a:cs typeface="+mn-cs"/>
              </a:defRPr>
            </a:lvl5pPr>
            <a:lvl6pPr marL="1635599"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6pPr>
            <a:lvl7pPr marL="2050259"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7pPr>
            <a:lvl8pPr marL="2464916"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8pPr>
            <a:lvl9pPr marL="2879577" indent="-205889" algn="l" rtl="0" eaLnBrk="1" fontAlgn="base" hangingPunct="1">
              <a:spcBef>
                <a:spcPct val="0"/>
              </a:spcBef>
              <a:spcAft>
                <a:spcPct val="100000"/>
              </a:spcAft>
              <a:buClr>
                <a:schemeClr val="tx1"/>
              </a:buClr>
              <a:buFont typeface="Arial" charset="0"/>
              <a:buChar char="&gt;"/>
              <a:defRPr sz="1200">
                <a:solidFill>
                  <a:srgbClr val="565656"/>
                </a:solidFill>
                <a:latin typeface="+mn-lt"/>
                <a:cs typeface="+mn-cs"/>
              </a:defRPr>
            </a:lvl9pPr>
          </a:lstStyle>
          <a:p>
            <a:r>
              <a:rPr lang="sv-SE" sz="1400" kern="0" dirty="0" smtClean="0"/>
              <a:t>ACER har tagit fram </a:t>
            </a:r>
            <a:r>
              <a:rPr lang="sv-SE" sz="1400" kern="0" dirty="0" err="1" smtClean="0"/>
              <a:t>elområdeskonfigurationerna</a:t>
            </a:r>
            <a:r>
              <a:rPr lang="sv-SE" sz="1400" kern="0" dirty="0" smtClean="0"/>
              <a:t> utifrån: </a:t>
            </a:r>
          </a:p>
          <a:p>
            <a:pPr lvl="1"/>
            <a:r>
              <a:rPr lang="sv-SE" sz="1000" b="1" kern="0" dirty="0" smtClean="0"/>
              <a:t>Varianser på nodpriser</a:t>
            </a:r>
            <a:r>
              <a:rPr lang="sv-SE" sz="1000" kern="0" dirty="0" smtClean="0"/>
              <a:t> från nodprissimuleringen</a:t>
            </a:r>
          </a:p>
          <a:p>
            <a:pPr lvl="1"/>
            <a:r>
              <a:rPr lang="sv-SE" sz="1000" b="1" kern="0" dirty="0" smtClean="0"/>
              <a:t>Flödesanalys:</a:t>
            </a:r>
            <a:r>
              <a:rPr lang="sv-SE" sz="1000" kern="0" dirty="0" smtClean="0"/>
              <a:t> Bedömning hur olika elområdeskonfigurationer bidrar till icke-allokerade flöden (slingaflöden och interna flöden) som tar upp kapacitet på kritiska nätverkselement</a:t>
            </a:r>
            <a:endParaRPr lang="sv-SE" sz="1000" b="1" kern="0" dirty="0" smtClean="0"/>
          </a:p>
          <a:p>
            <a:pPr lvl="1"/>
            <a:endParaRPr lang="sv-SE" sz="1000" kern="0" dirty="0" smtClean="0"/>
          </a:p>
        </p:txBody>
      </p:sp>
      <p:pic>
        <p:nvPicPr>
          <p:cNvPr id="4" name="Bildobjekt 3"/>
          <p:cNvPicPr>
            <a:picLocks noChangeAspect="1"/>
          </p:cNvPicPr>
          <p:nvPr/>
        </p:nvPicPr>
        <p:blipFill>
          <a:blip r:embed="rId7"/>
          <a:stretch>
            <a:fillRect/>
          </a:stretch>
        </p:blipFill>
        <p:spPr>
          <a:xfrm>
            <a:off x="9449144" y="2857043"/>
            <a:ext cx="1281114" cy="2514743"/>
          </a:xfrm>
          <a:prstGeom prst="rect">
            <a:avLst/>
          </a:prstGeom>
        </p:spPr>
      </p:pic>
    </p:spTree>
    <p:extLst>
      <p:ext uri="{BB962C8B-B14F-4D97-AF65-F5344CB8AC3E}">
        <p14:creationId xmlns:p14="http://schemas.microsoft.com/office/powerpoint/2010/main" val="2652040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Alternativa </a:t>
            </a:r>
            <a:r>
              <a:rPr lang="sv-SE" dirty="0" err="1" smtClean="0"/>
              <a:t>Elområdesindelningar</a:t>
            </a:r>
            <a:r>
              <a:rPr lang="sv-SE" dirty="0" smtClean="0"/>
              <a:t> från ACER</a:t>
            </a:r>
            <a:endParaRPr lang="sv-SE" dirty="0"/>
          </a:p>
        </p:txBody>
      </p:sp>
      <p:pic>
        <p:nvPicPr>
          <p:cNvPr id="4" name="Bildobjekt 6"/>
          <p:cNvPicPr>
            <a:picLocks noChangeAspect="1"/>
          </p:cNvPicPr>
          <p:nvPr/>
        </p:nvPicPr>
        <p:blipFill rotWithShape="1">
          <a:blip r:embed="rId2"/>
          <a:srcRect l="10608" t="5832" r="6052" b="8763"/>
          <a:stretch/>
        </p:blipFill>
        <p:spPr>
          <a:xfrm>
            <a:off x="3721323" y="1222637"/>
            <a:ext cx="2206827" cy="4513964"/>
          </a:xfrm>
          <a:prstGeom prst="rect">
            <a:avLst/>
          </a:prstGeom>
        </p:spPr>
      </p:pic>
      <p:pic>
        <p:nvPicPr>
          <p:cNvPr id="5" name="Platshållare för innehåll 3"/>
          <p:cNvPicPr>
            <a:picLocks noChangeAspect="1"/>
          </p:cNvPicPr>
          <p:nvPr/>
        </p:nvPicPr>
        <p:blipFill rotWithShape="1">
          <a:blip r:embed="rId3"/>
          <a:srcRect l="22562" r="24364" b="1172"/>
          <a:stretch/>
        </p:blipFill>
        <p:spPr bwMode="auto">
          <a:xfrm>
            <a:off x="1193853" y="1257711"/>
            <a:ext cx="2041161" cy="444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Bildobjekt 7"/>
          <p:cNvPicPr>
            <a:picLocks noChangeAspect="1"/>
          </p:cNvPicPr>
          <p:nvPr/>
        </p:nvPicPr>
        <p:blipFill rotWithShape="1">
          <a:blip r:embed="rId4"/>
          <a:srcRect l="18846" t="5108" r="1330" b="4609"/>
          <a:stretch/>
        </p:blipFill>
        <p:spPr>
          <a:xfrm>
            <a:off x="8905899" y="1323656"/>
            <a:ext cx="2160240" cy="4410489"/>
          </a:xfrm>
          <a:prstGeom prst="rect">
            <a:avLst/>
          </a:prstGeom>
        </p:spPr>
      </p:pic>
      <p:sp>
        <p:nvSpPr>
          <p:cNvPr id="8" name="TextBox 2"/>
          <p:cNvSpPr txBox="1"/>
          <p:nvPr/>
        </p:nvSpPr>
        <p:spPr>
          <a:xfrm>
            <a:off x="1609186" y="1015879"/>
            <a:ext cx="1291606" cy="307777"/>
          </a:xfrm>
          <a:prstGeom prst="rect">
            <a:avLst/>
          </a:prstGeom>
          <a:noFill/>
        </p:spPr>
        <p:txBody>
          <a:bodyPr wrap="square" rtlCol="0">
            <a:spAutoFit/>
          </a:bodyPr>
          <a:lstStyle/>
          <a:p>
            <a:pPr algn="ctr"/>
            <a:r>
              <a:rPr lang="sv-SE" sz="1400" dirty="0" smtClean="0"/>
              <a:t>Alternativ 8</a:t>
            </a:r>
            <a:endParaRPr lang="sv-SE" sz="1400" dirty="0"/>
          </a:p>
        </p:txBody>
      </p:sp>
      <p:sp>
        <p:nvSpPr>
          <p:cNvPr id="9" name="TextBox 2"/>
          <p:cNvSpPr txBox="1"/>
          <p:nvPr/>
        </p:nvSpPr>
        <p:spPr>
          <a:xfrm>
            <a:off x="4277618" y="1015878"/>
            <a:ext cx="1291606" cy="307777"/>
          </a:xfrm>
          <a:prstGeom prst="rect">
            <a:avLst/>
          </a:prstGeom>
          <a:noFill/>
        </p:spPr>
        <p:txBody>
          <a:bodyPr wrap="square" rtlCol="0">
            <a:spAutoFit/>
          </a:bodyPr>
          <a:lstStyle/>
          <a:p>
            <a:pPr algn="ctr"/>
            <a:r>
              <a:rPr lang="sv-SE" sz="1400" dirty="0" smtClean="0"/>
              <a:t>Alternativ 9</a:t>
            </a:r>
            <a:endParaRPr lang="sv-SE" sz="1400" dirty="0"/>
          </a:p>
        </p:txBody>
      </p:sp>
      <p:sp>
        <p:nvSpPr>
          <p:cNvPr id="10" name="TextBox 2"/>
          <p:cNvSpPr txBox="1"/>
          <p:nvPr/>
        </p:nvSpPr>
        <p:spPr>
          <a:xfrm>
            <a:off x="6720386" y="965899"/>
            <a:ext cx="1291606" cy="307777"/>
          </a:xfrm>
          <a:prstGeom prst="rect">
            <a:avLst/>
          </a:prstGeom>
          <a:noFill/>
        </p:spPr>
        <p:txBody>
          <a:bodyPr wrap="square" rtlCol="0">
            <a:spAutoFit/>
          </a:bodyPr>
          <a:lstStyle/>
          <a:p>
            <a:pPr algn="ctr"/>
            <a:r>
              <a:rPr lang="sv-SE" sz="1400" dirty="0" smtClean="0"/>
              <a:t>Alternativ 10</a:t>
            </a:r>
            <a:endParaRPr lang="sv-SE" sz="1400" dirty="0"/>
          </a:p>
        </p:txBody>
      </p:sp>
      <p:sp>
        <p:nvSpPr>
          <p:cNvPr id="11" name="TextBox 2"/>
          <p:cNvSpPr txBox="1"/>
          <p:nvPr/>
        </p:nvSpPr>
        <p:spPr>
          <a:xfrm>
            <a:off x="9340216" y="1022010"/>
            <a:ext cx="1291606" cy="307777"/>
          </a:xfrm>
          <a:prstGeom prst="rect">
            <a:avLst/>
          </a:prstGeom>
          <a:noFill/>
        </p:spPr>
        <p:txBody>
          <a:bodyPr wrap="square" rtlCol="0">
            <a:spAutoFit/>
          </a:bodyPr>
          <a:lstStyle/>
          <a:p>
            <a:pPr algn="ctr"/>
            <a:r>
              <a:rPr lang="sv-SE" sz="1400" dirty="0" smtClean="0"/>
              <a:t>Alternativ 11</a:t>
            </a:r>
            <a:endParaRPr lang="sv-SE" sz="1400" dirty="0"/>
          </a:p>
        </p:txBody>
      </p:sp>
      <p:pic>
        <p:nvPicPr>
          <p:cNvPr id="12" name="Bildobjekt 11"/>
          <p:cNvPicPr>
            <a:picLocks noChangeAspect="1"/>
          </p:cNvPicPr>
          <p:nvPr/>
        </p:nvPicPr>
        <p:blipFill>
          <a:blip r:embed="rId5"/>
          <a:stretch>
            <a:fillRect/>
          </a:stretch>
        </p:blipFill>
        <p:spPr>
          <a:xfrm>
            <a:off x="6339658" y="1225012"/>
            <a:ext cx="2363408" cy="4509133"/>
          </a:xfrm>
          <a:prstGeom prst="rect">
            <a:avLst/>
          </a:prstGeom>
        </p:spPr>
      </p:pic>
    </p:spTree>
    <p:extLst>
      <p:ext uri="{BB962C8B-B14F-4D97-AF65-F5344CB8AC3E}">
        <p14:creationId xmlns:p14="http://schemas.microsoft.com/office/powerpoint/2010/main" val="3642646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908" y="693490"/>
            <a:ext cx="7019903" cy="576064"/>
          </a:xfrm>
        </p:spPr>
        <p:txBody>
          <a:bodyPr/>
          <a:lstStyle/>
          <a:p>
            <a:r>
              <a:rPr lang="sv-SE" sz="2400" dirty="0" smtClean="0"/>
              <a:t>Utvärdering av de olika förslagen från ACER</a:t>
            </a:r>
            <a:endParaRPr lang="sv-SE" sz="2400" dirty="0"/>
          </a:p>
        </p:txBody>
      </p:sp>
      <p:sp>
        <p:nvSpPr>
          <p:cNvPr id="3" name="Content Placeholder 2"/>
          <p:cNvSpPr>
            <a:spLocks noGrp="1"/>
          </p:cNvSpPr>
          <p:nvPr>
            <p:ph idx="1"/>
          </p:nvPr>
        </p:nvSpPr>
        <p:spPr>
          <a:xfrm>
            <a:off x="841003" y="1773610"/>
            <a:ext cx="7776864" cy="3744416"/>
          </a:xfrm>
        </p:spPr>
        <p:txBody>
          <a:bodyPr/>
          <a:lstStyle/>
          <a:p>
            <a:r>
              <a:rPr lang="sv-SE" sz="1400" dirty="0" smtClean="0"/>
              <a:t>I </a:t>
            </a:r>
            <a:r>
              <a:rPr lang="sv-SE" sz="1400" dirty="0" err="1" smtClean="0"/>
              <a:t>ACERs</a:t>
            </a:r>
            <a:r>
              <a:rPr lang="sv-SE" sz="1400" dirty="0" smtClean="0"/>
              <a:t> metodik beskrivs hur utvärderingen av elområdesöversynen ska göras.</a:t>
            </a:r>
          </a:p>
          <a:p>
            <a:r>
              <a:rPr lang="sv-SE" sz="1400" dirty="0" smtClean="0"/>
              <a:t>Det finns ett </a:t>
            </a:r>
            <a:r>
              <a:rPr lang="sv-SE" sz="1400" dirty="0"/>
              <a:t>flertal </a:t>
            </a:r>
            <a:r>
              <a:rPr lang="sv-SE" sz="1400" dirty="0" smtClean="0"/>
              <a:t>utvärderingskriterier som behöver tas fram för varje </a:t>
            </a:r>
            <a:r>
              <a:rPr lang="sv-SE" sz="1400" dirty="0" err="1" smtClean="0"/>
              <a:t>elområdeskonfiguration</a:t>
            </a:r>
            <a:r>
              <a:rPr lang="sv-SE" sz="1400" dirty="0"/>
              <a:t>:</a:t>
            </a:r>
            <a:endParaRPr lang="sv-SE" sz="1400" dirty="0" smtClean="0"/>
          </a:p>
          <a:p>
            <a:pPr lvl="1"/>
            <a:r>
              <a:rPr lang="sv-SE" sz="1000" dirty="0" smtClean="0"/>
              <a:t>Nätsäkerhet</a:t>
            </a:r>
          </a:p>
          <a:p>
            <a:pPr lvl="1"/>
            <a:r>
              <a:rPr lang="sv-SE" sz="1000" dirty="0" smtClean="0"/>
              <a:t>Marknadseffektivitet</a:t>
            </a:r>
          </a:p>
          <a:p>
            <a:pPr lvl="1"/>
            <a:r>
              <a:rPr lang="sv-SE" sz="1000" dirty="0" smtClean="0"/>
              <a:t>Robusthet och stabilitet </a:t>
            </a:r>
          </a:p>
          <a:p>
            <a:pPr lvl="1"/>
            <a:r>
              <a:rPr lang="sv-SE" sz="1000" dirty="0" smtClean="0"/>
              <a:t>Bedömning av energiövergången</a:t>
            </a:r>
          </a:p>
          <a:p>
            <a:r>
              <a:rPr lang="sv-SE" sz="1400" dirty="0" smtClean="0"/>
              <a:t>Metodiken går att hitta på </a:t>
            </a:r>
            <a:r>
              <a:rPr lang="sv-SE" sz="1400" dirty="0" err="1" smtClean="0"/>
              <a:t>ACERs</a:t>
            </a:r>
            <a:r>
              <a:rPr lang="sv-SE" sz="1400" dirty="0" smtClean="0"/>
              <a:t> </a:t>
            </a:r>
            <a:r>
              <a:rPr lang="sv-SE" sz="1400" dirty="0" smtClean="0">
                <a:hlinkClick r:id="rId3"/>
              </a:rPr>
              <a:t>hemsida</a:t>
            </a:r>
            <a:r>
              <a:rPr lang="sv-SE" sz="1400" dirty="0" smtClean="0"/>
              <a:t>.</a:t>
            </a:r>
          </a:p>
          <a:p>
            <a:endParaRPr lang="sv-SE" sz="1400" dirty="0"/>
          </a:p>
        </p:txBody>
      </p:sp>
    </p:spTree>
    <p:extLst>
      <p:ext uri="{BB962C8B-B14F-4D97-AF65-F5344CB8AC3E}">
        <p14:creationId xmlns:p14="http://schemas.microsoft.com/office/powerpoint/2010/main" val="12949919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sv-SE" dirty="0" smtClean="0"/>
              <a:t>Paus och frågestund</a:t>
            </a:r>
            <a:endParaRPr lang="sv-SE" dirty="0"/>
          </a:p>
        </p:txBody>
      </p:sp>
      <p:sp>
        <p:nvSpPr>
          <p:cNvPr id="25604" name="Rectangle 3"/>
          <p:cNvSpPr>
            <a:spLocks noGrp="1" noChangeArrowheads="1"/>
          </p:cNvSpPr>
          <p:nvPr>
            <p:ph idx="1"/>
          </p:nvPr>
        </p:nvSpPr>
        <p:spPr/>
        <p:txBody>
          <a:bodyPr/>
          <a:lstStyle/>
          <a:p>
            <a:pPr eaLnBrk="1" hangingPunct="1"/>
            <a:endParaRPr lang="sv-SE" dirty="0"/>
          </a:p>
        </p:txBody>
      </p:sp>
      <p:sp>
        <p:nvSpPr>
          <p:cNvPr id="25602" name="Platshållare för bildnummer 5"/>
          <p:cNvSpPr>
            <a:spLocks noGrp="1"/>
          </p:cNvSpPr>
          <p:nvPr>
            <p:ph type="sldNum" sz="quarter" idx="4294967295"/>
          </p:nvPr>
        </p:nvSpPr>
        <p:spPr>
          <a:xfrm>
            <a:off x="11476038" y="250825"/>
            <a:ext cx="719137" cy="225425"/>
          </a:xfrm>
          <a:noFill/>
        </p:spPr>
        <p:txBody>
          <a:bodyPr/>
          <a:lstStyle>
            <a:lvl1pPr eaLnBrk="0" hangingPunct="0">
              <a:defRPr>
                <a:solidFill>
                  <a:schemeClr val="tx1"/>
                </a:solidFill>
                <a:latin typeface="Arial" charset="0"/>
                <a:cs typeface="Arial" charset="0"/>
              </a:defRPr>
            </a:lvl1pPr>
            <a:lvl2pPr marL="884556" indent="-340214" eaLnBrk="0" hangingPunct="0">
              <a:defRPr>
                <a:solidFill>
                  <a:schemeClr val="tx1"/>
                </a:solidFill>
                <a:latin typeface="Arial" charset="0"/>
                <a:cs typeface="Arial" charset="0"/>
              </a:defRPr>
            </a:lvl2pPr>
            <a:lvl3pPr marL="1360856" indent="-272171" eaLnBrk="0" hangingPunct="0">
              <a:defRPr>
                <a:solidFill>
                  <a:schemeClr val="tx1"/>
                </a:solidFill>
                <a:latin typeface="Arial" charset="0"/>
                <a:cs typeface="Arial" charset="0"/>
              </a:defRPr>
            </a:lvl3pPr>
            <a:lvl4pPr marL="1905198" indent="-272171" eaLnBrk="0" hangingPunct="0">
              <a:defRPr>
                <a:solidFill>
                  <a:schemeClr val="tx1"/>
                </a:solidFill>
                <a:latin typeface="Arial" charset="0"/>
                <a:cs typeface="Arial" charset="0"/>
              </a:defRPr>
            </a:lvl4pPr>
            <a:lvl5pPr marL="2449540" indent="-272171" eaLnBrk="0" hangingPunct="0">
              <a:defRPr>
                <a:solidFill>
                  <a:schemeClr val="tx1"/>
                </a:solidFill>
                <a:latin typeface="Arial" charset="0"/>
                <a:cs typeface="Arial" charset="0"/>
              </a:defRPr>
            </a:lvl5pPr>
            <a:lvl6pPr marL="2993883" indent="-272171" eaLnBrk="0" fontAlgn="base" hangingPunct="0">
              <a:spcBef>
                <a:spcPct val="0"/>
              </a:spcBef>
              <a:spcAft>
                <a:spcPct val="0"/>
              </a:spcAft>
              <a:defRPr>
                <a:solidFill>
                  <a:schemeClr val="tx1"/>
                </a:solidFill>
                <a:latin typeface="Arial" charset="0"/>
                <a:cs typeface="Arial" charset="0"/>
              </a:defRPr>
            </a:lvl6pPr>
            <a:lvl7pPr marL="3538225" indent="-272171" eaLnBrk="0" fontAlgn="base" hangingPunct="0">
              <a:spcBef>
                <a:spcPct val="0"/>
              </a:spcBef>
              <a:spcAft>
                <a:spcPct val="0"/>
              </a:spcAft>
              <a:defRPr>
                <a:solidFill>
                  <a:schemeClr val="tx1"/>
                </a:solidFill>
                <a:latin typeface="Arial" charset="0"/>
                <a:cs typeface="Arial" charset="0"/>
              </a:defRPr>
            </a:lvl7pPr>
            <a:lvl8pPr marL="4082567" indent="-272171" eaLnBrk="0" fontAlgn="base" hangingPunct="0">
              <a:spcBef>
                <a:spcPct val="0"/>
              </a:spcBef>
              <a:spcAft>
                <a:spcPct val="0"/>
              </a:spcAft>
              <a:defRPr>
                <a:solidFill>
                  <a:schemeClr val="tx1"/>
                </a:solidFill>
                <a:latin typeface="Arial" charset="0"/>
                <a:cs typeface="Arial" charset="0"/>
              </a:defRPr>
            </a:lvl8pPr>
            <a:lvl9pPr marL="4626910" indent="-272171" eaLnBrk="0" fontAlgn="base" hangingPunct="0">
              <a:spcBef>
                <a:spcPct val="0"/>
              </a:spcBef>
              <a:spcAft>
                <a:spcPct val="0"/>
              </a:spcAft>
              <a:defRPr>
                <a:solidFill>
                  <a:schemeClr val="tx1"/>
                </a:solidFill>
                <a:latin typeface="Arial" charset="0"/>
                <a:cs typeface="Arial" charset="0"/>
              </a:defRPr>
            </a:lvl9pPr>
          </a:lstStyle>
          <a:p>
            <a:pPr eaLnBrk="1" hangingPunct="1"/>
            <a:fld id="{5D444CEE-5940-4A8D-BEE0-E3964F11CE4F}" type="slidenum">
              <a:rPr lang="sv-SE">
                <a:solidFill>
                  <a:schemeClr val="bg1"/>
                </a:solidFill>
              </a:rPr>
              <a:pPr eaLnBrk="1" hangingPunct="1"/>
              <a:t>25</a:t>
            </a:fld>
            <a:endParaRPr lang="sv-SE">
              <a:solidFill>
                <a:schemeClr val="bg1"/>
              </a:solidFill>
            </a:endParaRPr>
          </a:p>
        </p:txBody>
      </p:sp>
    </p:spTree>
    <p:extLst>
      <p:ext uri="{BB962C8B-B14F-4D97-AF65-F5344CB8AC3E}">
        <p14:creationId xmlns:p14="http://schemas.microsoft.com/office/powerpoint/2010/main" val="1128505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Tidplan och nästa steg</a:t>
            </a:r>
            <a:endParaRPr lang="sv-SE" dirty="0"/>
          </a:p>
        </p:txBody>
      </p:sp>
      <p:sp>
        <p:nvSpPr>
          <p:cNvPr id="3" name="Platshållare för innehåll 2"/>
          <p:cNvSpPr>
            <a:spLocks noGrp="1"/>
          </p:cNvSpPr>
          <p:nvPr>
            <p:ph idx="1"/>
          </p:nvPr>
        </p:nvSpPr>
        <p:spPr>
          <a:xfrm>
            <a:off x="1104098" y="1269555"/>
            <a:ext cx="10080874" cy="4527792"/>
          </a:xfrm>
        </p:spPr>
        <p:txBody>
          <a:bodyPr/>
          <a:lstStyle/>
          <a:p>
            <a:r>
              <a:rPr lang="sv-SE" dirty="0"/>
              <a:t>M</a:t>
            </a:r>
            <a:r>
              <a:rPr lang="sv-SE" dirty="0" smtClean="0"/>
              <a:t>odellering och utvärdering fram till mars/april 2023.</a:t>
            </a:r>
          </a:p>
          <a:p>
            <a:r>
              <a:rPr lang="sv-SE" dirty="0" smtClean="0"/>
              <a:t>Maj 2023 – påbörja sammanställning av nordisk rekommendation till departementet. </a:t>
            </a:r>
          </a:p>
          <a:p>
            <a:r>
              <a:rPr lang="sv-SE" dirty="0" smtClean="0"/>
              <a:t>ENTSO-E konsultation under våren 2023.</a:t>
            </a:r>
          </a:p>
          <a:p>
            <a:pPr lvl="1"/>
            <a:r>
              <a:rPr lang="sv-SE" dirty="0"/>
              <a:t>Likviditetsfrågor och övergångskostnader</a:t>
            </a:r>
          </a:p>
          <a:p>
            <a:pPr lvl="1"/>
            <a:r>
              <a:rPr lang="sv-SE" dirty="0"/>
              <a:t>Implementering och </a:t>
            </a:r>
            <a:r>
              <a:rPr lang="sv-SE" dirty="0" smtClean="0"/>
              <a:t>kostnader</a:t>
            </a:r>
          </a:p>
          <a:p>
            <a:r>
              <a:rPr lang="sv-SE" dirty="0" smtClean="0"/>
              <a:t>Rekommendation till </a:t>
            </a:r>
            <a:r>
              <a:rPr lang="sv-SE" dirty="0"/>
              <a:t>departementet </a:t>
            </a:r>
            <a:r>
              <a:rPr lang="sv-SE" dirty="0" smtClean="0"/>
              <a:t>under augusti 2023.</a:t>
            </a:r>
          </a:p>
          <a:p>
            <a:endParaRPr lang="sv-SE" dirty="0" smtClean="0"/>
          </a:p>
          <a:p>
            <a:endParaRPr lang="sv-SE" dirty="0"/>
          </a:p>
        </p:txBody>
      </p:sp>
    </p:spTree>
    <p:extLst>
      <p:ext uri="{BB962C8B-B14F-4D97-AF65-F5344CB8AC3E}">
        <p14:creationId xmlns:p14="http://schemas.microsoft.com/office/powerpoint/2010/main" val="4214577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sv-SE" dirty="0" smtClean="0"/>
              <a:t>Avslutning</a:t>
            </a:r>
            <a:endParaRPr lang="sv-SE" dirty="0"/>
          </a:p>
        </p:txBody>
      </p:sp>
      <p:sp>
        <p:nvSpPr>
          <p:cNvPr id="23554" name="Platshållare för bildnummer 6"/>
          <p:cNvSpPr>
            <a:spLocks noGrp="1"/>
          </p:cNvSpPr>
          <p:nvPr>
            <p:ph type="sldNum" sz="quarter" idx="4294967295"/>
          </p:nvPr>
        </p:nvSpPr>
        <p:spPr>
          <a:xfrm>
            <a:off x="11476038" y="250825"/>
            <a:ext cx="719137" cy="225425"/>
          </a:xfrm>
        </p:spPr>
        <p:txBody>
          <a:bodyPr/>
          <a:lstStyle>
            <a:lvl1pPr eaLnBrk="0" hangingPunct="0">
              <a:defRPr>
                <a:solidFill>
                  <a:schemeClr val="tx1"/>
                </a:solidFill>
                <a:latin typeface="Arial" charset="0"/>
                <a:cs typeface="Arial" charset="0"/>
              </a:defRPr>
            </a:lvl1pPr>
            <a:lvl2pPr marL="884556" indent="-340214" eaLnBrk="0" hangingPunct="0">
              <a:defRPr>
                <a:solidFill>
                  <a:schemeClr val="tx1"/>
                </a:solidFill>
                <a:latin typeface="Arial" charset="0"/>
                <a:cs typeface="Arial" charset="0"/>
              </a:defRPr>
            </a:lvl2pPr>
            <a:lvl3pPr marL="1360856" indent="-272171" eaLnBrk="0" hangingPunct="0">
              <a:defRPr>
                <a:solidFill>
                  <a:schemeClr val="tx1"/>
                </a:solidFill>
                <a:latin typeface="Arial" charset="0"/>
                <a:cs typeface="Arial" charset="0"/>
              </a:defRPr>
            </a:lvl3pPr>
            <a:lvl4pPr marL="1905198" indent="-272171" eaLnBrk="0" hangingPunct="0">
              <a:defRPr>
                <a:solidFill>
                  <a:schemeClr val="tx1"/>
                </a:solidFill>
                <a:latin typeface="Arial" charset="0"/>
                <a:cs typeface="Arial" charset="0"/>
              </a:defRPr>
            </a:lvl4pPr>
            <a:lvl5pPr marL="2449540" indent="-272171" eaLnBrk="0" hangingPunct="0">
              <a:defRPr>
                <a:solidFill>
                  <a:schemeClr val="tx1"/>
                </a:solidFill>
                <a:latin typeface="Arial" charset="0"/>
                <a:cs typeface="Arial" charset="0"/>
              </a:defRPr>
            </a:lvl5pPr>
            <a:lvl6pPr marL="2993883" indent="-272171" eaLnBrk="0" fontAlgn="base" hangingPunct="0">
              <a:spcBef>
                <a:spcPct val="0"/>
              </a:spcBef>
              <a:spcAft>
                <a:spcPct val="0"/>
              </a:spcAft>
              <a:defRPr>
                <a:solidFill>
                  <a:schemeClr val="tx1"/>
                </a:solidFill>
                <a:latin typeface="Arial" charset="0"/>
                <a:cs typeface="Arial" charset="0"/>
              </a:defRPr>
            </a:lvl6pPr>
            <a:lvl7pPr marL="3538225" indent="-272171" eaLnBrk="0" fontAlgn="base" hangingPunct="0">
              <a:spcBef>
                <a:spcPct val="0"/>
              </a:spcBef>
              <a:spcAft>
                <a:spcPct val="0"/>
              </a:spcAft>
              <a:defRPr>
                <a:solidFill>
                  <a:schemeClr val="tx1"/>
                </a:solidFill>
                <a:latin typeface="Arial" charset="0"/>
                <a:cs typeface="Arial" charset="0"/>
              </a:defRPr>
            </a:lvl7pPr>
            <a:lvl8pPr marL="4082567" indent="-272171" eaLnBrk="0" fontAlgn="base" hangingPunct="0">
              <a:spcBef>
                <a:spcPct val="0"/>
              </a:spcBef>
              <a:spcAft>
                <a:spcPct val="0"/>
              </a:spcAft>
              <a:defRPr>
                <a:solidFill>
                  <a:schemeClr val="tx1"/>
                </a:solidFill>
                <a:latin typeface="Arial" charset="0"/>
                <a:cs typeface="Arial" charset="0"/>
              </a:defRPr>
            </a:lvl8pPr>
            <a:lvl9pPr marL="4626910" indent="-272171" eaLnBrk="0" fontAlgn="base" hangingPunct="0">
              <a:spcBef>
                <a:spcPct val="0"/>
              </a:spcBef>
              <a:spcAft>
                <a:spcPct val="0"/>
              </a:spcAft>
              <a:defRPr>
                <a:solidFill>
                  <a:schemeClr val="tx1"/>
                </a:solidFill>
                <a:latin typeface="Arial" charset="0"/>
                <a:cs typeface="Arial" charset="0"/>
              </a:defRPr>
            </a:lvl9pPr>
          </a:lstStyle>
          <a:p>
            <a:fld id="{EFA62E39-CF98-4152-B061-C4AA4CD5D7AF}" type="slidenum">
              <a:rPr lang="sv-SE" smtClean="0">
                <a:solidFill>
                  <a:schemeClr val="bg1"/>
                </a:solidFill>
              </a:rPr>
              <a:pPr/>
              <a:t>27</a:t>
            </a:fld>
            <a:endParaRPr lang="sv-SE">
              <a:solidFill>
                <a:schemeClr val="bg1"/>
              </a:solidFill>
            </a:endParaRPr>
          </a:p>
        </p:txBody>
      </p:sp>
      <p:sp>
        <p:nvSpPr>
          <p:cNvPr id="2" name="Platshållare för innehåll 1"/>
          <p:cNvSpPr>
            <a:spLocks noGrp="1"/>
          </p:cNvSpPr>
          <p:nvPr>
            <p:ph sz="half" idx="1"/>
          </p:nvPr>
        </p:nvSpPr>
        <p:spPr/>
        <p:txBody>
          <a:bodyPr/>
          <a:lstStyle/>
          <a:p>
            <a:endParaRPr lang="sv-SE"/>
          </a:p>
        </p:txBody>
      </p:sp>
      <p:sp>
        <p:nvSpPr>
          <p:cNvPr id="3" name="Platshållare för innehåll 2"/>
          <p:cNvSpPr>
            <a:spLocks noGrp="1"/>
          </p:cNvSpPr>
          <p:nvPr>
            <p:ph sz="half" idx="2"/>
          </p:nvPr>
        </p:nvSpPr>
        <p:spPr/>
        <p:txBody>
          <a:bodyPr/>
          <a:lstStyle/>
          <a:p>
            <a:endParaRPr lang="sv-SE"/>
          </a:p>
        </p:txBody>
      </p:sp>
    </p:spTree>
    <p:extLst>
      <p:ext uri="{BB962C8B-B14F-4D97-AF65-F5344CB8AC3E}">
        <p14:creationId xmlns:p14="http://schemas.microsoft.com/office/powerpoint/2010/main" val="3065936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Om elmarknaden: </a:t>
            </a:r>
            <a:br>
              <a:rPr lang="sv-SE" dirty="0" smtClean="0"/>
            </a:br>
            <a:r>
              <a:rPr lang="sv-SE" dirty="0" smtClean="0"/>
              <a:t>EU:s inre marknad för el</a:t>
            </a:r>
            <a:endParaRPr lang="sv-SE" dirty="0"/>
          </a:p>
        </p:txBody>
      </p:sp>
      <p:sp>
        <p:nvSpPr>
          <p:cNvPr id="3" name="Platshållare för innehåll 2"/>
          <p:cNvSpPr>
            <a:spLocks noGrp="1"/>
          </p:cNvSpPr>
          <p:nvPr>
            <p:ph idx="1"/>
          </p:nvPr>
        </p:nvSpPr>
        <p:spPr>
          <a:xfrm>
            <a:off x="1104098" y="1917626"/>
            <a:ext cx="6361641" cy="3708859"/>
          </a:xfrm>
        </p:spPr>
        <p:txBody>
          <a:bodyPr/>
          <a:lstStyle/>
          <a:p>
            <a:r>
              <a:rPr lang="sv-SE" sz="1400" dirty="0" smtClean="0"/>
              <a:t>EU:s elmarknad växte fram under 90- och 00-talet, då el- och gasmarknaderna successivt började konkurrensutsättas. En gemensam marknad ansågs vara det bästa för att nå mål om försörjningstrygghet, konkurrenskraft och ekologisk hållbarhet.</a:t>
            </a:r>
          </a:p>
          <a:p>
            <a:r>
              <a:rPr lang="sv-SE" sz="1400" dirty="0"/>
              <a:t>M</a:t>
            </a:r>
            <a:r>
              <a:rPr lang="sv-SE" sz="1400" dirty="0" smtClean="0"/>
              <a:t>arknaden styrs av gemensamma regelverk.</a:t>
            </a:r>
            <a:endParaRPr lang="sv-SE" sz="1400" dirty="0"/>
          </a:p>
          <a:p>
            <a:r>
              <a:rPr lang="sv-SE" sz="1400" dirty="0" smtClean="0"/>
              <a:t>En fungerande elmarknad är en förutsättning för </a:t>
            </a:r>
            <a:br>
              <a:rPr lang="sv-SE" sz="1400" dirty="0" smtClean="0"/>
            </a:br>
            <a:r>
              <a:rPr lang="sv-SE" sz="1400" dirty="0" smtClean="0"/>
              <a:t>kraftsystemet och används av olika aktörer på olika sätt.</a:t>
            </a:r>
          </a:p>
          <a:p>
            <a:endParaRPr lang="sv-SE" sz="1400" dirty="0"/>
          </a:p>
        </p:txBody>
      </p:sp>
      <p:grpSp>
        <p:nvGrpSpPr>
          <p:cNvPr id="7" name="Grupp 6"/>
          <p:cNvGrpSpPr/>
          <p:nvPr/>
        </p:nvGrpSpPr>
        <p:grpSpPr>
          <a:xfrm>
            <a:off x="9193931" y="909514"/>
            <a:ext cx="2494360" cy="3432375"/>
            <a:chOff x="8329835" y="1031703"/>
            <a:chExt cx="2780928" cy="3840414"/>
          </a:xfrm>
        </p:grpSpPr>
        <p:pic>
          <p:nvPicPr>
            <p:cNvPr id="4" name="Bildobjekt 3"/>
            <p:cNvPicPr>
              <a:picLocks noChangeAspect="1"/>
            </p:cNvPicPr>
            <p:nvPr/>
          </p:nvPicPr>
          <p:blipFill>
            <a:blip r:embed="rId2"/>
            <a:stretch>
              <a:fillRect/>
            </a:stretch>
          </p:blipFill>
          <p:spPr>
            <a:xfrm>
              <a:off x="8329835" y="1031703"/>
              <a:ext cx="2504131" cy="3533607"/>
            </a:xfrm>
            <a:prstGeom prst="rect">
              <a:avLst/>
            </a:prstGeom>
          </p:spPr>
        </p:pic>
        <p:pic>
          <p:nvPicPr>
            <p:cNvPr id="5" name="Bildobjekt 4"/>
            <p:cNvPicPr>
              <a:picLocks noChangeAspect="1"/>
            </p:cNvPicPr>
            <p:nvPr/>
          </p:nvPicPr>
          <p:blipFill>
            <a:blip r:embed="rId2"/>
            <a:stretch>
              <a:fillRect/>
            </a:stretch>
          </p:blipFill>
          <p:spPr>
            <a:xfrm>
              <a:off x="8475326" y="1175719"/>
              <a:ext cx="2504131" cy="3533607"/>
            </a:xfrm>
            <a:prstGeom prst="rect">
              <a:avLst/>
            </a:prstGeom>
          </p:spPr>
        </p:pic>
        <p:pic>
          <p:nvPicPr>
            <p:cNvPr id="6" name="Bildobjekt 5"/>
            <p:cNvPicPr>
              <a:picLocks noChangeAspect="1"/>
            </p:cNvPicPr>
            <p:nvPr/>
          </p:nvPicPr>
          <p:blipFill>
            <a:blip r:embed="rId2"/>
            <a:stretch>
              <a:fillRect/>
            </a:stretch>
          </p:blipFill>
          <p:spPr>
            <a:xfrm>
              <a:off x="8606632" y="1338510"/>
              <a:ext cx="2504131" cy="3533607"/>
            </a:xfrm>
            <a:prstGeom prst="rect">
              <a:avLst/>
            </a:prstGeom>
          </p:spPr>
        </p:pic>
      </p:grpSp>
      <p:pic>
        <p:nvPicPr>
          <p:cNvPr id="8" name="Bildobjekt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3651" y="3238879"/>
            <a:ext cx="2238151" cy="2206020"/>
          </a:xfrm>
          <a:prstGeom prst="rect">
            <a:avLst/>
          </a:prstGeom>
        </p:spPr>
      </p:pic>
    </p:spTree>
    <p:extLst>
      <p:ext uri="{BB962C8B-B14F-4D97-AF65-F5344CB8AC3E}">
        <p14:creationId xmlns:p14="http://schemas.microsoft.com/office/powerpoint/2010/main" val="2530323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Funktion och samverkan i EU:s </a:t>
            </a:r>
            <a:r>
              <a:rPr lang="sv-SE" dirty="0" smtClean="0"/>
              <a:t>elmarknad:</a:t>
            </a:r>
            <a:br>
              <a:rPr lang="sv-SE" dirty="0" smtClean="0"/>
            </a:br>
            <a:r>
              <a:rPr lang="sv-SE" dirty="0" smtClean="0"/>
              <a:t>En EU-marknad för energi</a:t>
            </a:r>
            <a:endParaRPr lang="sv-SE" dirty="0"/>
          </a:p>
        </p:txBody>
      </p:sp>
      <p:sp>
        <p:nvSpPr>
          <p:cNvPr id="3" name="Platshållare för innehåll 2"/>
          <p:cNvSpPr>
            <a:spLocks noGrp="1"/>
          </p:cNvSpPr>
          <p:nvPr>
            <p:ph idx="1"/>
          </p:nvPr>
        </p:nvSpPr>
        <p:spPr>
          <a:xfrm>
            <a:off x="1104098" y="1764408"/>
            <a:ext cx="10080874" cy="4239760"/>
          </a:xfrm>
        </p:spPr>
        <p:txBody>
          <a:bodyPr/>
          <a:lstStyle/>
          <a:p>
            <a:pPr>
              <a:spcAft>
                <a:spcPts val="1200"/>
              </a:spcAft>
            </a:pPr>
            <a:r>
              <a:rPr lang="sv-SE" sz="1600" dirty="0" smtClean="0"/>
              <a:t>EU </a:t>
            </a:r>
            <a:r>
              <a:rPr lang="sv-SE" sz="1600" dirty="0"/>
              <a:t>vill se färre </a:t>
            </a:r>
            <a:r>
              <a:rPr lang="sv-SE" sz="1600" u="sng" dirty="0"/>
              <a:t>tekniska</a:t>
            </a:r>
            <a:r>
              <a:rPr lang="sv-SE" sz="1600" dirty="0"/>
              <a:t> och </a:t>
            </a:r>
            <a:r>
              <a:rPr lang="sv-SE" sz="1600" u="sng" dirty="0"/>
              <a:t>rättsliga</a:t>
            </a:r>
            <a:r>
              <a:rPr lang="sv-SE" sz="1600" dirty="0"/>
              <a:t> hinder, så att energin kan transporteras över nationsgränserna och </a:t>
            </a:r>
            <a:r>
              <a:rPr lang="sv-SE" sz="1600" u="sng" dirty="0"/>
              <a:t>konkurrens</a:t>
            </a:r>
            <a:r>
              <a:rPr lang="sv-SE" sz="1600" dirty="0"/>
              <a:t> råder mellan energileverantörerna i EU. Idén med EU:s elmarknad anknyter till EU:s fyra friheter där fri rörlighet råder </a:t>
            </a:r>
            <a:r>
              <a:rPr lang="sv-SE" sz="1600" dirty="0" smtClean="0"/>
              <a:t>för:</a:t>
            </a:r>
          </a:p>
          <a:p>
            <a:pPr>
              <a:spcAft>
                <a:spcPts val="600"/>
              </a:spcAft>
              <a:buFont typeface="Arial" panose="020B0604020202020204" pitchFamily="34" charset="0"/>
              <a:buChar char="•"/>
            </a:pPr>
            <a:r>
              <a:rPr lang="sv-SE" sz="1400" dirty="0" smtClean="0"/>
              <a:t>Varor</a:t>
            </a:r>
          </a:p>
          <a:p>
            <a:pPr>
              <a:spcAft>
                <a:spcPts val="600"/>
              </a:spcAft>
              <a:buFont typeface="Arial" panose="020B0604020202020204" pitchFamily="34" charset="0"/>
              <a:buChar char="•"/>
            </a:pPr>
            <a:r>
              <a:rPr lang="sv-SE" sz="1400" dirty="0" smtClean="0"/>
              <a:t>Tjänster</a:t>
            </a:r>
          </a:p>
          <a:p>
            <a:pPr>
              <a:spcAft>
                <a:spcPts val="600"/>
              </a:spcAft>
              <a:buFont typeface="Arial" panose="020B0604020202020204" pitchFamily="34" charset="0"/>
              <a:buChar char="•"/>
            </a:pPr>
            <a:r>
              <a:rPr lang="sv-SE" sz="1400" dirty="0" smtClean="0"/>
              <a:t>Kapital</a:t>
            </a:r>
          </a:p>
          <a:p>
            <a:pPr>
              <a:spcAft>
                <a:spcPts val="600"/>
              </a:spcAft>
              <a:buFont typeface="Arial" panose="020B0604020202020204" pitchFamily="34" charset="0"/>
              <a:buChar char="•"/>
            </a:pPr>
            <a:r>
              <a:rPr lang="sv-SE" sz="1400" dirty="0" smtClean="0"/>
              <a:t>Personal</a:t>
            </a:r>
            <a:endParaRPr lang="sv-SE" sz="1400" dirty="0"/>
          </a:p>
          <a:p>
            <a:pPr>
              <a:spcAft>
                <a:spcPts val="1200"/>
              </a:spcAft>
            </a:pPr>
            <a:r>
              <a:rPr lang="sv-SE" sz="1600" dirty="0" smtClean="0"/>
              <a:t>Särskilt fokus på konkurrensaspekter och statligt stöd relaterat till de fyra friheterna. </a:t>
            </a:r>
          </a:p>
          <a:p>
            <a:pPr>
              <a:spcAft>
                <a:spcPts val="1200"/>
              </a:spcAft>
            </a:pPr>
            <a:r>
              <a:rPr lang="sv-SE" sz="1600" dirty="0" smtClean="0"/>
              <a:t>El är en vara och omfattas därför av den fria rörligheten</a:t>
            </a:r>
          </a:p>
          <a:p>
            <a:pPr>
              <a:spcAft>
                <a:spcPts val="1200"/>
              </a:spcAft>
            </a:pPr>
            <a:endParaRPr lang="sv-SE" sz="1600" dirty="0" smtClean="0"/>
          </a:p>
          <a:p>
            <a:pPr>
              <a:spcAft>
                <a:spcPts val="1200"/>
              </a:spcAft>
            </a:pPr>
            <a:endParaRPr lang="sv-SE" sz="1600" dirty="0"/>
          </a:p>
        </p:txBody>
      </p:sp>
    </p:spTree>
    <p:extLst>
      <p:ext uri="{BB962C8B-B14F-4D97-AF65-F5344CB8AC3E}">
        <p14:creationId xmlns:p14="http://schemas.microsoft.com/office/powerpoint/2010/main" val="334186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Funktion och samverkan i EU:s elmarknad:</a:t>
            </a:r>
            <a:br>
              <a:rPr lang="sv-SE" dirty="0"/>
            </a:br>
            <a:r>
              <a:rPr lang="sv-SE" dirty="0"/>
              <a:t>En EU-marknad för energi</a:t>
            </a:r>
          </a:p>
        </p:txBody>
      </p:sp>
      <p:sp>
        <p:nvSpPr>
          <p:cNvPr id="3" name="Platshållare för innehåll 2"/>
          <p:cNvSpPr>
            <a:spLocks noGrp="1"/>
          </p:cNvSpPr>
          <p:nvPr>
            <p:ph idx="1"/>
          </p:nvPr>
        </p:nvSpPr>
        <p:spPr>
          <a:xfrm>
            <a:off x="913011" y="1701602"/>
            <a:ext cx="10610113" cy="4239760"/>
          </a:xfrm>
        </p:spPr>
        <p:txBody>
          <a:bodyPr/>
          <a:lstStyle/>
          <a:p>
            <a:pPr>
              <a:spcAft>
                <a:spcPts val="1200"/>
              </a:spcAft>
            </a:pPr>
            <a:r>
              <a:rPr lang="sv-SE" sz="1600" dirty="0" smtClean="0"/>
              <a:t>El är en vara som ska röra sig fritt i EU, vilket varit grundläggande för de senaste 10 årens utveckling. </a:t>
            </a:r>
          </a:p>
          <a:p>
            <a:pPr>
              <a:spcAft>
                <a:spcPts val="1200"/>
              </a:spcAft>
            </a:pPr>
            <a:r>
              <a:rPr lang="sv-SE" sz="1600" dirty="0"/>
              <a:t>Flera viktiga </a:t>
            </a:r>
            <a:r>
              <a:rPr lang="sv-SE" sz="1600" dirty="0" err="1" smtClean="0"/>
              <a:t>nätkoder</a:t>
            </a:r>
            <a:r>
              <a:rPr lang="sv-SE" sz="1600" dirty="0" smtClean="0"/>
              <a:t>* har antagits </a:t>
            </a:r>
            <a:r>
              <a:rPr lang="sv-SE" sz="1600" dirty="0"/>
              <a:t>under 2010-talet baserat på tredje marknadspaketet (EU) 714/2009</a:t>
            </a:r>
          </a:p>
          <a:p>
            <a:pPr lvl="1">
              <a:spcAft>
                <a:spcPts val="1200"/>
              </a:spcAft>
            </a:pPr>
            <a:r>
              <a:rPr lang="sv-SE" sz="1400" dirty="0"/>
              <a:t>CACM GL (EU) 2015/1222</a:t>
            </a:r>
          </a:p>
          <a:p>
            <a:pPr lvl="1">
              <a:spcAft>
                <a:spcPts val="1200"/>
              </a:spcAft>
            </a:pPr>
            <a:r>
              <a:rPr lang="sv-SE" sz="1400" dirty="0"/>
              <a:t>FCA GL (EU) 2016/1719</a:t>
            </a:r>
          </a:p>
          <a:p>
            <a:pPr lvl="1">
              <a:spcAft>
                <a:spcPts val="1200"/>
              </a:spcAft>
            </a:pPr>
            <a:r>
              <a:rPr lang="sv-SE" sz="1400" dirty="0"/>
              <a:t>EB GL (EU) 2017/2195</a:t>
            </a:r>
          </a:p>
          <a:p>
            <a:pPr lvl="1">
              <a:spcAft>
                <a:spcPts val="1200"/>
              </a:spcAft>
            </a:pPr>
            <a:r>
              <a:rPr lang="sv-SE" dirty="0" smtClean="0"/>
              <a:t>”Nätkoder</a:t>
            </a:r>
            <a:r>
              <a:rPr lang="sv-SE" dirty="0"/>
              <a:t>”/-riktlinjer som reglerar olika skyldigheter och sätt som stamnätsoperatör har att tillhandahålla driftsäker nätkapacitet för marknadens behov</a:t>
            </a:r>
          </a:p>
          <a:p>
            <a:pPr>
              <a:spcAft>
                <a:spcPts val="1200"/>
              </a:spcAft>
            </a:pPr>
            <a:r>
              <a:rPr lang="sv-SE" sz="1600" dirty="0"/>
              <a:t>Ny elmarknadsförordning (EU) 2019/943 som utvecklar vidare och klargör tveksamheter som uppstått under implementering av </a:t>
            </a:r>
            <a:r>
              <a:rPr lang="sv-SE" sz="1600" dirty="0" smtClean="0"/>
              <a:t>kommissionsförordningarna</a:t>
            </a:r>
          </a:p>
          <a:p>
            <a:pPr marL="0" indent="0">
              <a:spcAft>
                <a:spcPts val="1200"/>
              </a:spcAft>
              <a:buNone/>
            </a:pPr>
            <a:endParaRPr lang="sv-SE" sz="1600" dirty="0"/>
          </a:p>
          <a:p>
            <a:pPr marL="0" indent="0">
              <a:spcAft>
                <a:spcPts val="1200"/>
              </a:spcAft>
              <a:buNone/>
            </a:pPr>
            <a:r>
              <a:rPr lang="sv-SE" sz="1200" dirty="0" smtClean="0"/>
              <a:t>*Kommissionsförordningar</a:t>
            </a:r>
            <a:endParaRPr lang="sv-SE" sz="1200" dirty="0"/>
          </a:p>
        </p:txBody>
      </p:sp>
    </p:spTree>
    <p:extLst>
      <p:ext uri="{BB962C8B-B14F-4D97-AF65-F5344CB8AC3E}">
        <p14:creationId xmlns:p14="http://schemas.microsoft.com/office/powerpoint/2010/main" val="213026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Om elmarknaden: </a:t>
            </a:r>
            <a:br>
              <a:rPr lang="sv-SE" dirty="0" smtClean="0"/>
            </a:br>
            <a:r>
              <a:rPr lang="sv-SE" dirty="0" smtClean="0"/>
              <a:t>Handel i olika tidsramar</a:t>
            </a:r>
            <a:endParaRPr lang="sv-SE" dirty="0"/>
          </a:p>
        </p:txBody>
      </p:sp>
      <p:grpSp>
        <p:nvGrpSpPr>
          <p:cNvPr id="21" name="Grupp 20"/>
          <p:cNvGrpSpPr/>
          <p:nvPr/>
        </p:nvGrpSpPr>
        <p:grpSpPr>
          <a:xfrm>
            <a:off x="768995" y="2061642"/>
            <a:ext cx="10632431" cy="3384376"/>
            <a:chOff x="552541" y="2759716"/>
            <a:chExt cx="10632431" cy="3384376"/>
          </a:xfrm>
        </p:grpSpPr>
        <p:graphicFrame>
          <p:nvGraphicFramePr>
            <p:cNvPr id="5" name="Diagram 4"/>
            <p:cNvGraphicFramePr/>
            <p:nvPr>
              <p:extLst/>
            </p:nvPr>
          </p:nvGraphicFramePr>
          <p:xfrm>
            <a:off x="1247868" y="2759716"/>
            <a:ext cx="9937104" cy="3384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V-form 5"/>
            <p:cNvSpPr/>
            <p:nvPr/>
          </p:nvSpPr>
          <p:spPr>
            <a:xfrm>
              <a:off x="1294939" y="3658116"/>
              <a:ext cx="2545217" cy="36004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600" b="0" i="0" u="none" strike="noStrike" kern="1200" cap="none" spc="0" normalizeH="0" baseline="0" noProof="0" dirty="0" smtClean="0">
                  <a:ln>
                    <a:noFill/>
                  </a:ln>
                  <a:solidFill>
                    <a:srgbClr val="FFFFFF"/>
                  </a:solidFill>
                  <a:effectLst/>
                  <a:uLnTx/>
                  <a:uFillTx/>
                  <a:latin typeface="Arial"/>
                  <a:ea typeface="+mn-ea"/>
                  <a:cs typeface="Arial"/>
                </a:rPr>
                <a:t>Y+10 </a:t>
              </a:r>
              <a:r>
                <a:rPr lang="sv-SE" sz="1600" dirty="0" smtClean="0">
                  <a:solidFill>
                    <a:srgbClr val="FFFFFF"/>
                  </a:solidFill>
                  <a:latin typeface="Arial"/>
                  <a:cs typeface="Arial"/>
                </a:rPr>
                <a:t>till</a:t>
              </a:r>
              <a:r>
                <a:rPr kumimoji="0" lang="sv-SE" sz="1600" b="0" i="0" u="none" strike="noStrike" kern="1200" cap="none" spc="0" normalizeH="0" baseline="0" noProof="0" dirty="0" smtClean="0">
                  <a:ln>
                    <a:noFill/>
                  </a:ln>
                  <a:solidFill>
                    <a:srgbClr val="FFFFFF"/>
                  </a:solidFill>
                  <a:effectLst/>
                  <a:uLnTx/>
                  <a:uFillTx/>
                  <a:latin typeface="Arial"/>
                  <a:ea typeface="+mn-ea"/>
                  <a:cs typeface="Arial"/>
                </a:rPr>
                <a:t> D innan</a:t>
              </a:r>
              <a:endParaRPr kumimoji="0" lang="sv-SE"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V-form 6"/>
            <p:cNvSpPr/>
            <p:nvPr/>
          </p:nvSpPr>
          <p:spPr>
            <a:xfrm>
              <a:off x="3768148" y="3658916"/>
              <a:ext cx="2475804" cy="36004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600" b="0" i="0" u="none" strike="noStrike" kern="1200" cap="none" spc="0" normalizeH="0" baseline="0" noProof="0" dirty="0" smtClean="0">
                  <a:ln>
                    <a:noFill/>
                  </a:ln>
                  <a:solidFill>
                    <a:srgbClr val="FFFFFF"/>
                  </a:solidFill>
                  <a:effectLst/>
                  <a:uLnTx/>
                  <a:uFillTx/>
                  <a:latin typeface="Arial"/>
                  <a:ea typeface="+mn-ea"/>
                  <a:cs typeface="Arial"/>
                </a:rPr>
                <a:t>36-12 h innan</a:t>
              </a:r>
              <a:endParaRPr kumimoji="0" lang="sv-SE"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V-form 7"/>
            <p:cNvSpPr/>
            <p:nvPr/>
          </p:nvSpPr>
          <p:spPr>
            <a:xfrm>
              <a:off x="6144412" y="3659110"/>
              <a:ext cx="2535475" cy="36004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600" b="0" i="0" u="none" strike="noStrike" kern="1200" cap="none" spc="0" normalizeH="0" baseline="0" noProof="0" dirty="0" smtClean="0">
                  <a:ln>
                    <a:noFill/>
                  </a:ln>
                  <a:solidFill>
                    <a:srgbClr val="FFFFFF"/>
                  </a:solidFill>
                  <a:effectLst/>
                  <a:uLnTx/>
                  <a:uFillTx/>
                  <a:latin typeface="Arial"/>
                  <a:ea typeface="+mn-ea"/>
                  <a:cs typeface="Arial"/>
                </a:rPr>
                <a:t>Fram till 1 h innan</a:t>
              </a:r>
              <a:endParaRPr kumimoji="0" lang="sv-SE"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9" name="V-form 8"/>
            <p:cNvSpPr/>
            <p:nvPr/>
          </p:nvSpPr>
          <p:spPr>
            <a:xfrm>
              <a:off x="8592684" y="3660496"/>
              <a:ext cx="2341824" cy="36004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600" b="0" i="0" u="none" strike="noStrike" kern="1200" cap="none" spc="0" normalizeH="0" baseline="0" noProof="0" dirty="0" smtClean="0">
                  <a:ln>
                    <a:noFill/>
                  </a:ln>
                  <a:solidFill>
                    <a:srgbClr val="FFFFFF"/>
                  </a:solidFill>
                  <a:effectLst/>
                  <a:uLnTx/>
                  <a:uFillTx/>
                  <a:latin typeface="Arial"/>
                  <a:ea typeface="+mn-ea"/>
                  <a:cs typeface="Arial"/>
                </a:rPr>
                <a:t>Realtid</a:t>
              </a:r>
              <a:endParaRPr kumimoji="0" lang="sv-SE" sz="1600" b="0" i="0" u="none" strike="noStrike" kern="1200" cap="none" spc="0" normalizeH="0" baseline="0" noProof="0" dirty="0">
                <a:ln>
                  <a:noFill/>
                </a:ln>
                <a:solidFill>
                  <a:srgbClr val="FFFFFF"/>
                </a:solidFill>
                <a:effectLst/>
                <a:uLnTx/>
                <a:uFillTx/>
                <a:latin typeface="Arial"/>
                <a:ea typeface="+mn-ea"/>
                <a:cs typeface="Arial"/>
              </a:endParaRPr>
            </a:p>
          </p:txBody>
        </p:sp>
        <p:cxnSp>
          <p:nvCxnSpPr>
            <p:cNvPr id="10" name="Rak koppling 9"/>
            <p:cNvCxnSpPr/>
            <p:nvPr/>
          </p:nvCxnSpPr>
          <p:spPr>
            <a:xfrm>
              <a:off x="1247868" y="4080128"/>
              <a:ext cx="9529809" cy="12416"/>
            </a:xfrm>
            <a:prstGeom prst="line">
              <a:avLst/>
            </a:prstGeom>
            <a:ln w="254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ruta 11"/>
            <p:cNvSpPr txBox="1"/>
            <p:nvPr/>
          </p:nvSpPr>
          <p:spPr>
            <a:xfrm>
              <a:off x="552541" y="3732504"/>
              <a:ext cx="898207"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200" b="1" i="0" u="none" strike="noStrike" kern="1200" cap="none" spc="0" normalizeH="0" baseline="0" noProof="0" dirty="0" smtClean="0">
                  <a:ln>
                    <a:noFill/>
                  </a:ln>
                  <a:solidFill>
                    <a:srgbClr val="333333"/>
                  </a:solidFill>
                  <a:effectLst/>
                  <a:uLnTx/>
                  <a:uFillTx/>
                  <a:latin typeface="Arial" charset="0"/>
                  <a:ea typeface="+mn-ea"/>
                  <a:cs typeface="Arial" charset="0"/>
                </a:rPr>
                <a:t>Tidsram</a:t>
              </a:r>
              <a:endParaRPr kumimoji="0" lang="sv-SE" sz="1200" b="1" i="0" u="none" strike="noStrike" kern="1200" cap="none" spc="0" normalizeH="0" baseline="0" noProof="0" dirty="0">
                <a:ln>
                  <a:noFill/>
                </a:ln>
                <a:solidFill>
                  <a:srgbClr val="333333"/>
                </a:solidFill>
                <a:effectLst/>
                <a:uLnTx/>
                <a:uFillTx/>
                <a:latin typeface="Arial" charset="0"/>
                <a:ea typeface="+mn-ea"/>
                <a:cs typeface="Arial" charset="0"/>
              </a:endParaRPr>
            </a:p>
          </p:txBody>
        </p:sp>
        <p:sp>
          <p:nvSpPr>
            <p:cNvPr id="13" name="textruta 12"/>
            <p:cNvSpPr txBox="1"/>
            <p:nvPr/>
          </p:nvSpPr>
          <p:spPr>
            <a:xfrm>
              <a:off x="559225" y="4238861"/>
              <a:ext cx="102125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200" b="1" i="0" u="none" strike="noStrike" kern="1200" cap="none" spc="0" normalizeH="0" baseline="0" noProof="0" dirty="0" smtClean="0">
                  <a:ln>
                    <a:noFill/>
                  </a:ln>
                  <a:solidFill>
                    <a:srgbClr val="333333"/>
                  </a:solidFill>
                  <a:effectLst/>
                  <a:uLnTx/>
                  <a:uFillTx/>
                  <a:latin typeface="Arial" charset="0"/>
                  <a:ea typeface="+mn-ea"/>
                  <a:cs typeface="Arial" charset="0"/>
                </a:rPr>
                <a:t>Marknad</a:t>
              </a:r>
              <a:endParaRPr kumimoji="0" lang="sv-SE" sz="1400" b="1" i="0" u="none" strike="noStrike" kern="1200" cap="none" spc="0" normalizeH="0" baseline="0" noProof="0" dirty="0">
                <a:ln>
                  <a:noFill/>
                </a:ln>
                <a:solidFill>
                  <a:srgbClr val="333333"/>
                </a:solidFill>
                <a:effectLst/>
                <a:uLnTx/>
                <a:uFillTx/>
                <a:latin typeface="Arial" charset="0"/>
                <a:ea typeface="+mn-ea"/>
                <a:cs typeface="Arial" charset="0"/>
              </a:endParaRPr>
            </a:p>
          </p:txBody>
        </p:sp>
      </p:grpSp>
    </p:spTree>
    <p:extLst>
      <p:ext uri="{BB962C8B-B14F-4D97-AF65-F5344CB8AC3E}">
        <p14:creationId xmlns:p14="http://schemas.microsoft.com/office/powerpoint/2010/main" val="4431399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Om elmarknaden: </a:t>
            </a:r>
            <a:br>
              <a:rPr lang="sv-SE" dirty="0" smtClean="0"/>
            </a:br>
            <a:r>
              <a:rPr lang="sv-SE" dirty="0" smtClean="0"/>
              <a:t>Handel i olika tidsramar</a:t>
            </a:r>
            <a:endParaRPr lang="sv-SE" dirty="0"/>
          </a:p>
        </p:txBody>
      </p:sp>
      <p:grpSp>
        <p:nvGrpSpPr>
          <p:cNvPr id="21" name="Grupp 20"/>
          <p:cNvGrpSpPr/>
          <p:nvPr/>
        </p:nvGrpSpPr>
        <p:grpSpPr>
          <a:xfrm>
            <a:off x="336947" y="3645818"/>
            <a:ext cx="10632431" cy="3384376"/>
            <a:chOff x="552541" y="2759716"/>
            <a:chExt cx="10632431" cy="3384376"/>
          </a:xfrm>
        </p:grpSpPr>
        <p:graphicFrame>
          <p:nvGraphicFramePr>
            <p:cNvPr id="5" name="Diagram 4"/>
            <p:cNvGraphicFramePr/>
            <p:nvPr>
              <p:extLst/>
            </p:nvPr>
          </p:nvGraphicFramePr>
          <p:xfrm>
            <a:off x="1247868" y="2759716"/>
            <a:ext cx="9937104" cy="3384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V-form 5"/>
            <p:cNvSpPr/>
            <p:nvPr/>
          </p:nvSpPr>
          <p:spPr>
            <a:xfrm>
              <a:off x="1294939" y="3658116"/>
              <a:ext cx="2545217" cy="360040"/>
            </a:xfrm>
            <a:prstGeom prst="chevron">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600" b="0" i="0" u="none" strike="noStrike" kern="1200" cap="none" spc="0" normalizeH="0" baseline="0" noProof="0" dirty="0" smtClean="0">
                  <a:ln>
                    <a:noFill/>
                  </a:ln>
                  <a:solidFill>
                    <a:srgbClr val="FFFFFF"/>
                  </a:solidFill>
                  <a:effectLst/>
                  <a:uLnTx/>
                  <a:uFillTx/>
                  <a:latin typeface="Arial"/>
                  <a:ea typeface="+mn-ea"/>
                  <a:cs typeface="Arial"/>
                </a:rPr>
                <a:t>Y+10 </a:t>
              </a:r>
              <a:r>
                <a:rPr lang="sv-SE" sz="1600" dirty="0" smtClean="0">
                  <a:solidFill>
                    <a:srgbClr val="FFFFFF"/>
                  </a:solidFill>
                  <a:latin typeface="Arial"/>
                  <a:cs typeface="Arial"/>
                </a:rPr>
                <a:t>till</a:t>
              </a:r>
              <a:r>
                <a:rPr kumimoji="0" lang="sv-SE" sz="1600" b="0" i="0" u="none" strike="noStrike" kern="1200" cap="none" spc="0" normalizeH="0" baseline="0" noProof="0" dirty="0" smtClean="0">
                  <a:ln>
                    <a:noFill/>
                  </a:ln>
                  <a:solidFill>
                    <a:srgbClr val="FFFFFF"/>
                  </a:solidFill>
                  <a:effectLst/>
                  <a:uLnTx/>
                  <a:uFillTx/>
                  <a:latin typeface="Arial"/>
                  <a:ea typeface="+mn-ea"/>
                  <a:cs typeface="Arial"/>
                </a:rPr>
                <a:t> D innan</a:t>
              </a:r>
              <a:endParaRPr kumimoji="0" lang="sv-SE"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V-form 6"/>
            <p:cNvSpPr/>
            <p:nvPr/>
          </p:nvSpPr>
          <p:spPr>
            <a:xfrm>
              <a:off x="3768148" y="3658916"/>
              <a:ext cx="2475804" cy="36004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600" b="0" i="0" u="none" strike="noStrike" kern="1200" cap="none" spc="0" normalizeH="0" baseline="0" noProof="0" dirty="0" smtClean="0">
                  <a:ln>
                    <a:noFill/>
                  </a:ln>
                  <a:solidFill>
                    <a:srgbClr val="FFFFFF"/>
                  </a:solidFill>
                  <a:effectLst/>
                  <a:uLnTx/>
                  <a:uFillTx/>
                  <a:latin typeface="Arial"/>
                  <a:ea typeface="+mn-ea"/>
                  <a:cs typeface="Arial"/>
                </a:rPr>
                <a:t>36-12 h innan</a:t>
              </a:r>
              <a:endParaRPr kumimoji="0" lang="sv-SE"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V-form 7"/>
            <p:cNvSpPr/>
            <p:nvPr/>
          </p:nvSpPr>
          <p:spPr>
            <a:xfrm>
              <a:off x="6144412" y="3659110"/>
              <a:ext cx="2535475" cy="36004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600" b="0" i="0" u="none" strike="noStrike" kern="1200" cap="none" spc="0" normalizeH="0" baseline="0" noProof="0" dirty="0" smtClean="0">
                  <a:ln>
                    <a:noFill/>
                  </a:ln>
                  <a:solidFill>
                    <a:srgbClr val="FFFFFF"/>
                  </a:solidFill>
                  <a:effectLst/>
                  <a:uLnTx/>
                  <a:uFillTx/>
                  <a:latin typeface="Arial"/>
                  <a:ea typeface="+mn-ea"/>
                  <a:cs typeface="Arial"/>
                </a:rPr>
                <a:t>Fram till 1 h innan</a:t>
              </a:r>
              <a:endParaRPr kumimoji="0" lang="sv-SE"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9" name="V-form 8"/>
            <p:cNvSpPr/>
            <p:nvPr/>
          </p:nvSpPr>
          <p:spPr>
            <a:xfrm>
              <a:off x="8592684" y="3660496"/>
              <a:ext cx="2341824" cy="36004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600" b="0" i="0" u="none" strike="noStrike" kern="1200" cap="none" spc="0" normalizeH="0" baseline="0" noProof="0" dirty="0" smtClean="0">
                  <a:ln>
                    <a:noFill/>
                  </a:ln>
                  <a:solidFill>
                    <a:srgbClr val="FFFFFF"/>
                  </a:solidFill>
                  <a:effectLst/>
                  <a:uLnTx/>
                  <a:uFillTx/>
                  <a:latin typeface="Arial"/>
                  <a:ea typeface="+mn-ea"/>
                  <a:cs typeface="Arial"/>
                </a:rPr>
                <a:t>Realtid</a:t>
              </a:r>
              <a:endParaRPr kumimoji="0" lang="sv-SE" sz="1600" b="0" i="0" u="none" strike="noStrike" kern="1200" cap="none" spc="0" normalizeH="0" baseline="0" noProof="0" dirty="0">
                <a:ln>
                  <a:noFill/>
                </a:ln>
                <a:solidFill>
                  <a:srgbClr val="FFFFFF"/>
                </a:solidFill>
                <a:effectLst/>
                <a:uLnTx/>
                <a:uFillTx/>
                <a:latin typeface="Arial"/>
                <a:ea typeface="+mn-ea"/>
                <a:cs typeface="Arial"/>
              </a:endParaRPr>
            </a:p>
          </p:txBody>
        </p:sp>
        <p:cxnSp>
          <p:nvCxnSpPr>
            <p:cNvPr id="10" name="Rak koppling 9"/>
            <p:cNvCxnSpPr/>
            <p:nvPr/>
          </p:nvCxnSpPr>
          <p:spPr>
            <a:xfrm>
              <a:off x="1247868" y="4080128"/>
              <a:ext cx="9529809" cy="12416"/>
            </a:xfrm>
            <a:prstGeom prst="line">
              <a:avLst/>
            </a:prstGeom>
            <a:ln w="254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ruta 11"/>
            <p:cNvSpPr txBox="1"/>
            <p:nvPr/>
          </p:nvSpPr>
          <p:spPr>
            <a:xfrm>
              <a:off x="552541" y="3732504"/>
              <a:ext cx="898207"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200" b="1" i="0" u="none" strike="noStrike" kern="1200" cap="none" spc="0" normalizeH="0" baseline="0" noProof="0" dirty="0" smtClean="0">
                  <a:ln>
                    <a:noFill/>
                  </a:ln>
                  <a:solidFill>
                    <a:srgbClr val="333333"/>
                  </a:solidFill>
                  <a:effectLst/>
                  <a:uLnTx/>
                  <a:uFillTx/>
                  <a:latin typeface="Arial" charset="0"/>
                  <a:ea typeface="+mn-ea"/>
                  <a:cs typeface="Arial" charset="0"/>
                </a:rPr>
                <a:t>Tidsram</a:t>
              </a:r>
              <a:endParaRPr kumimoji="0" lang="sv-SE" sz="1200" b="1" i="0" u="none" strike="noStrike" kern="1200" cap="none" spc="0" normalizeH="0" baseline="0" noProof="0" dirty="0">
                <a:ln>
                  <a:noFill/>
                </a:ln>
                <a:solidFill>
                  <a:srgbClr val="333333"/>
                </a:solidFill>
                <a:effectLst/>
                <a:uLnTx/>
                <a:uFillTx/>
                <a:latin typeface="Arial" charset="0"/>
                <a:ea typeface="+mn-ea"/>
                <a:cs typeface="Arial" charset="0"/>
              </a:endParaRPr>
            </a:p>
          </p:txBody>
        </p:sp>
        <p:sp>
          <p:nvSpPr>
            <p:cNvPr id="13" name="textruta 12"/>
            <p:cNvSpPr txBox="1"/>
            <p:nvPr/>
          </p:nvSpPr>
          <p:spPr>
            <a:xfrm>
              <a:off x="559225" y="4238861"/>
              <a:ext cx="102125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200" b="1" i="0" u="none" strike="noStrike" kern="1200" cap="none" spc="0" normalizeH="0" baseline="0" noProof="0" dirty="0" smtClean="0">
                  <a:ln>
                    <a:noFill/>
                  </a:ln>
                  <a:solidFill>
                    <a:srgbClr val="333333"/>
                  </a:solidFill>
                  <a:effectLst/>
                  <a:uLnTx/>
                  <a:uFillTx/>
                  <a:latin typeface="Arial" charset="0"/>
                  <a:ea typeface="+mn-ea"/>
                  <a:cs typeface="Arial" charset="0"/>
                </a:rPr>
                <a:t>Marknad</a:t>
              </a:r>
              <a:endParaRPr kumimoji="0" lang="sv-SE" sz="1400" b="1" i="0" u="none" strike="noStrike" kern="1200" cap="none" spc="0" normalizeH="0" baseline="0" noProof="0" dirty="0">
                <a:ln>
                  <a:noFill/>
                </a:ln>
                <a:solidFill>
                  <a:srgbClr val="333333"/>
                </a:solidFill>
                <a:effectLst/>
                <a:uLnTx/>
                <a:uFillTx/>
                <a:latin typeface="Arial" charset="0"/>
                <a:ea typeface="+mn-ea"/>
                <a:cs typeface="Arial" charset="0"/>
              </a:endParaRPr>
            </a:p>
          </p:txBody>
        </p:sp>
      </p:grpSp>
      <p:pic>
        <p:nvPicPr>
          <p:cNvPr id="14" name="Bildobjekt 13"/>
          <p:cNvPicPr>
            <a:picLocks noChangeAspect="1"/>
          </p:cNvPicPr>
          <p:nvPr/>
        </p:nvPicPr>
        <p:blipFill rotWithShape="1">
          <a:blip r:embed="rId8"/>
          <a:srcRect l="21509" t="13514" r="10549" b="10809"/>
          <a:stretch/>
        </p:blipFill>
        <p:spPr>
          <a:xfrm>
            <a:off x="8083137" y="563634"/>
            <a:ext cx="3101835" cy="3860060"/>
          </a:xfrm>
          <a:prstGeom prst="rect">
            <a:avLst/>
          </a:prstGeom>
        </p:spPr>
      </p:pic>
    </p:spTree>
    <p:extLst>
      <p:ext uri="{BB962C8B-B14F-4D97-AF65-F5344CB8AC3E}">
        <p14:creationId xmlns:p14="http://schemas.microsoft.com/office/powerpoint/2010/main" val="3522409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sz="quarter" idx="10"/>
          </p:nvPr>
        </p:nvSpPr>
        <p:spPr>
          <a:xfrm>
            <a:off x="1201043" y="1413570"/>
            <a:ext cx="9793939" cy="2880320"/>
          </a:xfrm>
        </p:spPr>
        <p:txBody>
          <a:bodyPr/>
          <a:lstStyle/>
          <a:p>
            <a:r>
              <a:rPr lang="sv-SE" sz="2400" dirty="0"/>
              <a:t>Med ett elområde menas det största geografiska område inom vilket marknadens olika aktörer kan handla </a:t>
            </a:r>
            <a:r>
              <a:rPr lang="sv-SE" sz="2400" dirty="0" smtClean="0"/>
              <a:t>energi utan </a:t>
            </a:r>
            <a:r>
              <a:rPr lang="sv-SE" sz="2400" dirty="0"/>
              <a:t>att ta hänsyn till begränsningar i </a:t>
            </a:r>
            <a:r>
              <a:rPr lang="sv-SE" sz="2400" dirty="0" smtClean="0"/>
              <a:t>överföringskapacitet.</a:t>
            </a:r>
            <a:br>
              <a:rPr lang="sv-SE" sz="2400" dirty="0" smtClean="0"/>
            </a:br>
            <a:r>
              <a:rPr lang="sv-SE" sz="2400" dirty="0" smtClean="0"/>
              <a:t>Inom </a:t>
            </a:r>
            <a:r>
              <a:rPr lang="sv-SE" sz="2400" dirty="0"/>
              <a:t>ett elområde är priset på el på dagenföre-marknaden alltid </a:t>
            </a:r>
            <a:r>
              <a:rPr lang="sv-SE" sz="2400" dirty="0" smtClean="0"/>
              <a:t>detsamma. </a:t>
            </a:r>
          </a:p>
          <a:p>
            <a:r>
              <a:rPr lang="sv-SE" sz="2400" i="1" dirty="0" smtClean="0"/>
              <a:t>EU </a:t>
            </a:r>
            <a:r>
              <a:rPr lang="sv-SE" sz="2400" i="1" dirty="0"/>
              <a:t>2019/943 </a:t>
            </a:r>
            <a:r>
              <a:rPr lang="sv-SE" sz="2400" i="1" dirty="0" smtClean="0"/>
              <a:t>artikel 2</a:t>
            </a:r>
            <a:endParaRPr lang="sv-SE" sz="2400" i="1" dirty="0"/>
          </a:p>
        </p:txBody>
      </p:sp>
    </p:spTree>
    <p:extLst>
      <p:ext uri="{BB962C8B-B14F-4D97-AF65-F5344CB8AC3E}">
        <p14:creationId xmlns:p14="http://schemas.microsoft.com/office/powerpoint/2010/main" val="3703256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Varför elområden?</a:t>
            </a:r>
            <a:endParaRPr lang="sv-SE" dirty="0"/>
          </a:p>
        </p:txBody>
      </p:sp>
      <p:sp>
        <p:nvSpPr>
          <p:cNvPr id="3" name="Platshållare för innehåll 2"/>
          <p:cNvSpPr>
            <a:spLocks noGrp="1"/>
          </p:cNvSpPr>
          <p:nvPr>
            <p:ph idx="1"/>
          </p:nvPr>
        </p:nvSpPr>
        <p:spPr/>
        <p:txBody>
          <a:bodyPr/>
          <a:lstStyle/>
          <a:p>
            <a:pPr marL="0" indent="0">
              <a:buNone/>
            </a:pPr>
            <a:r>
              <a:rPr lang="sv-SE" dirty="0"/>
              <a:t>Elområdesindelning är ett av flera tillåtna sätt för medlemsländer att hantera strukturell överbelastning (EU 2019/943, EU 2015/1222)</a:t>
            </a:r>
          </a:p>
          <a:p>
            <a:pPr marL="0" indent="0">
              <a:buNone/>
            </a:pPr>
            <a:r>
              <a:rPr lang="sv-SE" dirty="0"/>
              <a:t>Elområdenas gränser ska vara lokaliserade där det finns strukturella flaskhalsar, dvs  begränsningar i överföringskapacitet som uppstår när transmissionsnätet inte klarar av att fysiskt överföra så mycket el som marknaden efterfrågar (EU 2019/943 art 14</a:t>
            </a:r>
            <a:r>
              <a:rPr lang="sv-SE" dirty="0" smtClean="0"/>
              <a:t>.)</a:t>
            </a:r>
          </a:p>
          <a:p>
            <a:pPr marL="0" indent="0">
              <a:buNone/>
            </a:pPr>
            <a:endParaRPr lang="sv-SE" dirty="0"/>
          </a:p>
        </p:txBody>
      </p:sp>
    </p:spTree>
    <p:extLst>
      <p:ext uri="{BB962C8B-B14F-4D97-AF65-F5344CB8AC3E}">
        <p14:creationId xmlns:p14="http://schemas.microsoft.com/office/powerpoint/2010/main" val="2069140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8IIMHjsUGEcFnBG58r3.J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8IIMHjsUGEcFnBG58r3.J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vK - Bredbild (2)">
  <a:themeElements>
    <a:clrScheme name="SvK">
      <a:dk1>
        <a:srgbClr val="333333"/>
      </a:dk1>
      <a:lt1>
        <a:srgbClr val="FFFFFF"/>
      </a:lt1>
      <a:dk2>
        <a:srgbClr val="565656"/>
      </a:dk2>
      <a:lt2>
        <a:srgbClr val="959595"/>
      </a:lt2>
      <a:accent1>
        <a:srgbClr val="1D599B"/>
      </a:accent1>
      <a:accent2>
        <a:srgbClr val="497633"/>
      </a:accent2>
      <a:accent3>
        <a:srgbClr val="5E256C"/>
      </a:accent3>
      <a:accent4>
        <a:srgbClr val="CA8617"/>
      </a:accent4>
      <a:accent5>
        <a:srgbClr val="B01746"/>
      </a:accent5>
      <a:accent6>
        <a:srgbClr val="363636"/>
      </a:accent6>
      <a:hlink>
        <a:srgbClr val="1D6684"/>
      </a:hlink>
      <a:folHlink>
        <a:srgbClr val="003F55"/>
      </a:folHlink>
    </a:clrScheme>
    <a:fontScheme name="Sv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vK - Bredbild.potx" id="{1D2EAF19-2440-4A17-ACEC-5683FE590FF4}" vid="{BDA2DE22-7158-4219-85FD-AB3F436D9FDC}"/>
    </a:ext>
  </a:extLst>
</a:theme>
</file>

<file path=ppt/theme/theme2.xml><?xml version="1.0" encoding="utf-8"?>
<a:theme xmlns:a="http://schemas.openxmlformats.org/drawingml/2006/main" name="4_Bilder för innehållsförteckning, kap.rubriker och citat">
  <a:themeElements>
    <a:clrScheme name="SvK">
      <a:dk1>
        <a:srgbClr val="333333"/>
      </a:dk1>
      <a:lt1>
        <a:srgbClr val="FFFFFF"/>
      </a:lt1>
      <a:dk2>
        <a:srgbClr val="565656"/>
      </a:dk2>
      <a:lt2>
        <a:srgbClr val="959595"/>
      </a:lt2>
      <a:accent1>
        <a:srgbClr val="1D599B"/>
      </a:accent1>
      <a:accent2>
        <a:srgbClr val="497633"/>
      </a:accent2>
      <a:accent3>
        <a:srgbClr val="5E256C"/>
      </a:accent3>
      <a:accent4>
        <a:srgbClr val="CA8617"/>
      </a:accent4>
      <a:accent5>
        <a:srgbClr val="B01746"/>
      </a:accent5>
      <a:accent6>
        <a:srgbClr val="363636"/>
      </a:accent6>
      <a:hlink>
        <a:srgbClr val="1D6684"/>
      </a:hlink>
      <a:folHlink>
        <a:srgbClr val="003F55"/>
      </a:folHlink>
    </a:clrScheme>
    <a:fontScheme name="Sv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vK - Bredbild.potx" id="{1D2EAF19-2440-4A17-ACEC-5683FE590FF4}" vid="{209CBDB0-F35C-4026-9E12-65CDDBA6DC2B}"/>
    </a:ext>
  </a:extLst>
</a:theme>
</file>

<file path=ppt/theme/theme3.xml><?xml version="1.0" encoding="utf-8"?>
<a:theme xmlns:a="http://schemas.openxmlformats.org/drawingml/2006/main" name="5_SvK Kartor">
  <a:themeElements>
    <a:clrScheme name="SvK">
      <a:dk1>
        <a:srgbClr val="333333"/>
      </a:dk1>
      <a:lt1>
        <a:srgbClr val="FFFFFF"/>
      </a:lt1>
      <a:dk2>
        <a:srgbClr val="565656"/>
      </a:dk2>
      <a:lt2>
        <a:srgbClr val="959595"/>
      </a:lt2>
      <a:accent1>
        <a:srgbClr val="1D599B"/>
      </a:accent1>
      <a:accent2>
        <a:srgbClr val="497633"/>
      </a:accent2>
      <a:accent3>
        <a:srgbClr val="5E256C"/>
      </a:accent3>
      <a:accent4>
        <a:srgbClr val="CA8617"/>
      </a:accent4>
      <a:accent5>
        <a:srgbClr val="B01746"/>
      </a:accent5>
      <a:accent6>
        <a:srgbClr val="363636"/>
      </a:accent6>
      <a:hlink>
        <a:srgbClr val="1D6684"/>
      </a:hlink>
      <a:folHlink>
        <a:srgbClr val="003F55"/>
      </a:folHlink>
    </a:clrScheme>
    <a:fontScheme name="Sv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vK - Bredbild.potx" id="{1D2EAF19-2440-4A17-ACEC-5683FE590FF4}" vid="{78D81137-32F6-45D7-921D-E92EF41454A7}"/>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14161</TotalTime>
  <Words>1597</Words>
  <Application>Microsoft Office PowerPoint</Application>
  <PresentationFormat>Anpassad</PresentationFormat>
  <Paragraphs>228</Paragraphs>
  <Slides>27</Slides>
  <Notes>11</Notes>
  <HiddenSlides>0</HiddenSlides>
  <MMClips>0</MMClips>
  <ScaleCrop>false</ScaleCrop>
  <HeadingPairs>
    <vt:vector size="8" baseType="variant">
      <vt:variant>
        <vt:lpstr>Använt teckensnitt</vt:lpstr>
      </vt:variant>
      <vt:variant>
        <vt:i4>3</vt:i4>
      </vt:variant>
      <vt:variant>
        <vt:lpstr>Tema</vt:lpstr>
      </vt:variant>
      <vt:variant>
        <vt:i4>3</vt:i4>
      </vt:variant>
      <vt:variant>
        <vt:lpstr>Serverprogram för OLE-inbäddning</vt:lpstr>
      </vt:variant>
      <vt:variant>
        <vt:i4>1</vt:i4>
      </vt:variant>
      <vt:variant>
        <vt:lpstr>Bildrubriker</vt:lpstr>
      </vt:variant>
      <vt:variant>
        <vt:i4>27</vt:i4>
      </vt:variant>
    </vt:vector>
  </HeadingPairs>
  <TitlesOfParts>
    <vt:vector size="34" baseType="lpstr">
      <vt:lpstr>Arial</vt:lpstr>
      <vt:lpstr>Calibri</vt:lpstr>
      <vt:lpstr>Segoe UI</vt:lpstr>
      <vt:lpstr>SvK - Bredbild (2)</vt:lpstr>
      <vt:lpstr>4_Bilder för innehållsförteckning, kap.rubriker och citat</vt:lpstr>
      <vt:lpstr>5_SvK Kartor</vt:lpstr>
      <vt:lpstr>think-cell Slide</vt:lpstr>
      <vt:lpstr>Elområdesöversyn 14/11</vt:lpstr>
      <vt:lpstr>Innehåll</vt:lpstr>
      <vt:lpstr>Om elmarknaden:  EU:s inre marknad för el</vt:lpstr>
      <vt:lpstr>Funktion och samverkan i EU:s elmarknad: En EU-marknad för energi</vt:lpstr>
      <vt:lpstr>Funktion och samverkan i EU:s elmarknad: En EU-marknad för energi</vt:lpstr>
      <vt:lpstr>Om elmarknaden:  Handel i olika tidsramar</vt:lpstr>
      <vt:lpstr>Om elmarknaden:  Handel i olika tidsramar</vt:lpstr>
      <vt:lpstr>PowerPoint-presentation</vt:lpstr>
      <vt:lpstr>Varför elområden?</vt:lpstr>
      <vt:lpstr>Dagens elområdesindelning</vt:lpstr>
      <vt:lpstr>Varför en översyn av elområden?  Legalt ramverk</vt:lpstr>
      <vt:lpstr>Varför en översyn av elområden? Legalt ramverk </vt:lpstr>
      <vt:lpstr>Kraftsystemet förändras</vt:lpstr>
      <vt:lpstr>ACER:s beslut om alternativa elområden</vt:lpstr>
      <vt:lpstr>PowerPoint-presentation</vt:lpstr>
      <vt:lpstr>Paus och frågestund</vt:lpstr>
      <vt:lpstr>Vad är en simulering?</vt:lpstr>
      <vt:lpstr>Flow-based i Norden</vt:lpstr>
      <vt:lpstr>Övervakade element och felfall enligt Flowbased (CNEC)</vt:lpstr>
      <vt:lpstr>Nordisk gemensam planeringsmodell 2025</vt:lpstr>
      <vt:lpstr>Nätmodellen i nodprissimuleringen och reducering till Hubbar</vt:lpstr>
      <vt:lpstr>Resultaten från nodprissimuleringen och de resulterande elområdesindelningarna från ACER</vt:lpstr>
      <vt:lpstr>Alternativa Elområdesindelningar från ACER</vt:lpstr>
      <vt:lpstr>Utvärdering av de olika förslagen från ACER</vt:lpstr>
      <vt:lpstr>Paus och frågestund</vt:lpstr>
      <vt:lpstr>Tidplan och nästa steg</vt:lpstr>
      <vt:lpstr>Avslutning</vt:lpstr>
    </vt:vector>
  </TitlesOfParts>
  <Company>Svenska Kraftnät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Årbrandt, Elisabeth</dc:creator>
  <dc:description>SvK9001, v5.2, 2022-03-14</dc:description>
  <cp:lastModifiedBy>Gonzalez, Rodrigo</cp:lastModifiedBy>
  <cp:revision>109</cp:revision>
  <dcterms:created xsi:type="dcterms:W3CDTF">2017-12-13T11:07:47Z</dcterms:created>
  <dcterms:modified xsi:type="dcterms:W3CDTF">2022-11-07T12:45:23Z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oudStatistics_StoryID">
    <vt:lpwstr>de4a11ee-dfa8-45d8-b738-dea0f7cfc047</vt:lpwstr>
  </property>
</Properties>
</file>